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402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6" r:id="rId11"/>
    <p:sldId id="269" r:id="rId12"/>
    <p:sldId id="276" r:id="rId13"/>
    <p:sldId id="274" r:id="rId14"/>
    <p:sldId id="275" r:id="rId15"/>
    <p:sldId id="264" r:id="rId16"/>
    <p:sldId id="271" r:id="rId17"/>
    <p:sldId id="277" r:id="rId18"/>
    <p:sldId id="278" r:id="rId19"/>
    <p:sldId id="359" r:id="rId20"/>
    <p:sldId id="273" r:id="rId21"/>
    <p:sldId id="279" r:id="rId22"/>
    <p:sldId id="280" r:id="rId23"/>
    <p:sldId id="285" r:id="rId24"/>
    <p:sldId id="286" r:id="rId25"/>
    <p:sldId id="281" r:id="rId26"/>
    <p:sldId id="282" r:id="rId27"/>
    <p:sldId id="283" r:id="rId28"/>
    <p:sldId id="288" r:id="rId29"/>
    <p:sldId id="362" r:id="rId30"/>
    <p:sldId id="363" r:id="rId31"/>
    <p:sldId id="364" r:id="rId32"/>
    <p:sldId id="365" r:id="rId33"/>
    <p:sldId id="289" r:id="rId34"/>
    <p:sldId id="290" r:id="rId35"/>
    <p:sldId id="292" r:id="rId36"/>
    <p:sldId id="360" r:id="rId37"/>
    <p:sldId id="366" r:id="rId38"/>
    <p:sldId id="298" r:id="rId39"/>
    <p:sldId id="300" r:id="rId40"/>
    <p:sldId id="299" r:id="rId41"/>
    <p:sldId id="367" r:id="rId42"/>
    <p:sldId id="355" r:id="rId43"/>
    <p:sldId id="369" r:id="rId44"/>
    <p:sldId id="370" r:id="rId45"/>
    <p:sldId id="371" r:id="rId46"/>
    <p:sldId id="372" r:id="rId47"/>
    <p:sldId id="373" r:id="rId48"/>
    <p:sldId id="313" r:id="rId49"/>
    <p:sldId id="311" r:id="rId50"/>
    <p:sldId id="356" r:id="rId51"/>
    <p:sldId id="358" r:id="rId52"/>
    <p:sldId id="317" r:id="rId53"/>
    <p:sldId id="374" r:id="rId54"/>
    <p:sldId id="318" r:id="rId55"/>
    <p:sldId id="319" r:id="rId56"/>
    <p:sldId id="320" r:id="rId57"/>
    <p:sldId id="375" r:id="rId58"/>
    <p:sldId id="376" r:id="rId59"/>
    <p:sldId id="377" r:id="rId60"/>
    <p:sldId id="378" r:id="rId61"/>
    <p:sldId id="404" r:id="rId62"/>
    <p:sldId id="379" r:id="rId63"/>
    <p:sldId id="380" r:id="rId64"/>
    <p:sldId id="381" r:id="rId65"/>
    <p:sldId id="382" r:id="rId66"/>
    <p:sldId id="332" r:id="rId67"/>
    <p:sldId id="333" r:id="rId68"/>
    <p:sldId id="334" r:id="rId69"/>
    <p:sldId id="335" r:id="rId70"/>
    <p:sldId id="336" r:id="rId71"/>
    <p:sldId id="337" r:id="rId72"/>
    <p:sldId id="383" r:id="rId73"/>
    <p:sldId id="387" r:id="rId74"/>
    <p:sldId id="393" r:id="rId75"/>
    <p:sldId id="388" r:id="rId76"/>
    <p:sldId id="389" r:id="rId77"/>
    <p:sldId id="390" r:id="rId78"/>
    <p:sldId id="391" r:id="rId79"/>
    <p:sldId id="392" r:id="rId80"/>
    <p:sldId id="394" r:id="rId81"/>
    <p:sldId id="396" r:id="rId82"/>
    <p:sldId id="397" r:id="rId83"/>
    <p:sldId id="398" r:id="rId84"/>
    <p:sldId id="399" r:id="rId85"/>
    <p:sldId id="400" r:id="rId86"/>
    <p:sldId id="401" r:id="rId87"/>
    <p:sldId id="342" r:id="rId88"/>
    <p:sldId id="345" r:id="rId89"/>
    <p:sldId id="350" r:id="rId90"/>
    <p:sldId id="346" r:id="rId91"/>
    <p:sldId id="347" r:id="rId92"/>
    <p:sldId id="34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5955066-E600-274C-A259-FE17EC1C4683}">
          <p14:sldIdLst>
            <p14:sldId id="256"/>
            <p14:sldId id="402"/>
            <p14:sldId id="257"/>
          </p14:sldIdLst>
        </p14:section>
        <p14:section name="Section 1 Intro" id="{4E27E81F-4CB2-5A44-90AC-2F221A23E5BE}">
          <p14:sldIdLst>
            <p14:sldId id="258"/>
            <p14:sldId id="259"/>
          </p14:sldIdLst>
        </p14:section>
        <p14:section name="Concurrency" id="{C9966182-F81D-C04D-96C6-1DE79044A9C9}">
          <p14:sldIdLst>
            <p14:sldId id="262"/>
            <p14:sldId id="260"/>
            <p14:sldId id="261"/>
            <p14:sldId id="263"/>
            <p14:sldId id="266"/>
          </p14:sldIdLst>
        </p14:section>
        <p14:section name="Conflict Serializability" id="{C1BC10F6-ACD7-3C42-8911-6CA4117F7DD9}">
          <p14:sldIdLst>
            <p14:sldId id="269"/>
            <p14:sldId id="276"/>
            <p14:sldId id="274"/>
            <p14:sldId id="275"/>
            <p14:sldId id="264"/>
            <p14:sldId id="271"/>
            <p14:sldId id="277"/>
            <p14:sldId id="278"/>
            <p14:sldId id="359"/>
          </p14:sldIdLst>
        </p14:section>
        <p14:section name="Topological orderings" id="{38EDAE88-9B03-FD48-81AD-D543776F5456}">
          <p14:sldIdLst>
            <p14:sldId id="273"/>
            <p14:sldId id="279"/>
            <p14:sldId id="280"/>
            <p14:sldId id="285"/>
          </p14:sldIdLst>
        </p14:section>
        <p14:section name="Strict 2PL" id="{55A6E9FF-017B-9F4B-8A9F-D7EB302A3236}">
          <p14:sldIdLst>
            <p14:sldId id="286"/>
            <p14:sldId id="281"/>
            <p14:sldId id="282"/>
            <p14:sldId id="283"/>
            <p14:sldId id="288"/>
          </p14:sldIdLst>
        </p14:section>
        <p14:section name="Deadlocks" id="{4DD91AD7-EA45-B64A-952D-02537C2C03BA}">
          <p14:sldIdLst>
            <p14:sldId id="362"/>
            <p14:sldId id="363"/>
            <p14:sldId id="364"/>
            <p14:sldId id="365"/>
            <p14:sldId id="289"/>
            <p14:sldId id="290"/>
            <p14:sldId id="292"/>
            <p14:sldId id="360"/>
            <p14:sldId id="366"/>
          </p14:sldIdLst>
        </p14:section>
        <p14:section name="Section 2 Intro" id="{B35670D3-42CE-584E-BF89-8DA8E90BB8BF}">
          <p14:sldIdLst>
            <p14:sldId id="298"/>
            <p14:sldId id="300"/>
            <p14:sldId id="299"/>
          </p14:sldIdLst>
        </p14:section>
        <p14:section name="Buffer" id="{8693E243-42F2-C342-B5AF-0BA2AB79A5A3}">
          <p14:sldIdLst>
            <p14:sldId id="367"/>
            <p14:sldId id="355"/>
            <p14:sldId id="369"/>
            <p14:sldId id="370"/>
            <p14:sldId id="371"/>
            <p14:sldId id="372"/>
            <p14:sldId id="373"/>
            <p14:sldId id="313"/>
            <p14:sldId id="311"/>
          </p14:sldIdLst>
        </p14:section>
        <p14:section name="External merge" id="{567C31CA-4952-0C41-9A8B-1D231A75D5E6}">
          <p14:sldIdLst>
            <p14:sldId id="356"/>
            <p14:sldId id="358"/>
            <p14:sldId id="317"/>
            <p14:sldId id="374"/>
            <p14:sldId id="318"/>
            <p14:sldId id="319"/>
            <p14:sldId id="320"/>
            <p14:sldId id="375"/>
            <p14:sldId id="376"/>
            <p14:sldId id="377"/>
            <p14:sldId id="378"/>
            <p14:sldId id="404"/>
            <p14:sldId id="379"/>
            <p14:sldId id="380"/>
            <p14:sldId id="381"/>
            <p14:sldId id="382"/>
            <p14:sldId id="332"/>
          </p14:sldIdLst>
        </p14:section>
        <p14:section name="External sort" id="{81B055FC-83C4-8A4E-AE1B-82BEDC3DC0D5}">
          <p14:sldIdLst>
            <p14:sldId id="333"/>
            <p14:sldId id="334"/>
            <p14:sldId id="335"/>
            <p14:sldId id="336"/>
            <p14:sldId id="337"/>
            <p14:sldId id="383"/>
            <p14:sldId id="387"/>
            <p14:sldId id="393"/>
            <p14:sldId id="388"/>
            <p14:sldId id="389"/>
            <p14:sldId id="390"/>
            <p14:sldId id="391"/>
            <p14:sldId id="392"/>
            <p14:sldId id="394"/>
            <p14:sldId id="396"/>
            <p14:sldId id="397"/>
            <p14:sldId id="398"/>
            <p14:sldId id="399"/>
            <p14:sldId id="400"/>
            <p14:sldId id="401"/>
            <p14:sldId id="342"/>
            <p14:sldId id="345"/>
            <p14:sldId id="350"/>
          </p14:sldIdLst>
        </p14:section>
        <p14:section name="Appendix" id="{FCBFD2F2-4010-534F-B0D9-5F9F2BFA2FD2}">
          <p14:sldIdLst>
            <p14:sldId id="346"/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/>
    <p:restoredTop sz="93923"/>
  </p:normalViewPr>
  <p:slideViewPr>
    <p:cSldViewPr snapToGrid="0" snapToObjects="1">
      <p:cViewPr>
        <p:scale>
          <a:sx n="113" d="100"/>
          <a:sy n="113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8397-C2C1-464C-8A7F-FEC1415951F3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7FA7-CE37-754C-B741-C0B60025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6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elioxman.blogspot.com</a:t>
            </a:r>
            <a:r>
              <a:rPr lang="en-US" dirty="0" smtClean="0"/>
              <a:t>/2013/02/</a:t>
            </a:r>
            <a:r>
              <a:rPr lang="en-US" dirty="0" err="1" smtClean="0"/>
              <a:t>postgres-deadlock.html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9D1CC-2DD0-9340-8C33-E66EE75276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062BF-8938-6540-89F8-D1AD1892A69D}" type="slidenum">
              <a:rPr lang="en-US"/>
              <a:pPr/>
              <a:t>34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3445-4911-6741-B235-1793BEBFC7C1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65DF5-22DB-424C-88C6-5DE7B0A5BAAF}" type="slidenum">
              <a:rPr lang="en-US"/>
              <a:pPr/>
              <a:t>13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C84C5-F5FD-3544-8E8D-7E5A1F599A31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29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6320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7600" y="1981200"/>
            <a:ext cx="10363200" cy="4076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890E-C9F3-B84E-8110-1EF01D578F26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sortbenchmark.org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12: The IO Model &amp; External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Ways of Defining “Good” vs. “Bad” Schedules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86311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Recall from last time: we call a schedule </a:t>
            </a:r>
            <a:r>
              <a:rPr lang="en-US" b="1" i="1" dirty="0" smtClean="0"/>
              <a:t>serializable</a:t>
            </a:r>
            <a:r>
              <a:rPr lang="en-US" dirty="0" smtClean="0"/>
              <a:t> if it is equivalent to </a:t>
            </a:r>
            <a:r>
              <a:rPr lang="en-US" i="1" dirty="0" smtClean="0"/>
              <a:t>some</a:t>
            </a:r>
            <a:r>
              <a:rPr lang="en-US" dirty="0" smtClean="0"/>
              <a:t> serial schedule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We used this as a notion of a “good” interleaved schedule, since </a:t>
            </a:r>
            <a:r>
              <a:rPr lang="en-US" sz="2800" b="1" dirty="0" smtClean="0"/>
              <a:t>a serializable schedule will maintain isolation &amp; consistency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we’ll define a stricter, but very useful variant:</a:t>
            </a:r>
          </a:p>
          <a:p>
            <a:pPr lvl="1"/>
            <a:endParaRPr lang="en-US" dirty="0"/>
          </a:p>
          <a:p>
            <a:pPr lvl="1"/>
            <a:r>
              <a:rPr lang="en-US" sz="2800" b="1" i="1" u="sng" dirty="0" smtClean="0"/>
              <a:t>Conflict </a:t>
            </a:r>
            <a:r>
              <a:rPr lang="en-US" sz="2800" b="1" i="1" u="sng" dirty="0" err="1" smtClean="0"/>
              <a:t>serializability</a:t>
            </a:r>
            <a:endParaRPr lang="en-US" sz="2800" b="1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4610" y="5218150"/>
            <a:ext cx="27829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need to define </a:t>
            </a:r>
            <a:r>
              <a:rPr lang="en-US" sz="2400" b="1" i="1" dirty="0" smtClean="0">
                <a:latin typeface="+mj-lt"/>
              </a:rPr>
              <a:t>conflicts</a:t>
            </a:r>
            <a:r>
              <a:rPr lang="en-US" sz="2400" dirty="0" smtClean="0">
                <a:latin typeface="+mj-lt"/>
              </a:rPr>
              <a:t> first..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8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76494" y="4484208"/>
            <a:ext cx="171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+mj-lt"/>
              </a:rPr>
              <a:t>W-R Conflict</a:t>
            </a:r>
            <a:endParaRPr lang="en-US" sz="2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1136" y="3855344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W-W Conflict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1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3740" y="5638317"/>
            <a:ext cx="19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All “conflicts”!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21" idx="1"/>
          </p:cNvCxnSpPr>
          <p:nvPr/>
        </p:nvCxnSpPr>
        <p:spPr>
          <a:xfrm>
            <a:off x="2576952" y="4210175"/>
            <a:ext cx="2342272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2"/>
            <a:endCxn id="21" idx="1"/>
          </p:cNvCxnSpPr>
          <p:nvPr/>
        </p:nvCxnSpPr>
        <p:spPr>
          <a:xfrm>
            <a:off x="3503107" y="4210175"/>
            <a:ext cx="141611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2" idx="1"/>
          </p:cNvCxnSpPr>
          <p:nvPr/>
        </p:nvCxnSpPr>
        <p:spPr>
          <a:xfrm>
            <a:off x="6272675" y="4210175"/>
            <a:ext cx="233832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2"/>
            <a:endCxn id="20" idx="1"/>
          </p:cNvCxnSpPr>
          <p:nvPr/>
        </p:nvCxnSpPr>
        <p:spPr>
          <a:xfrm>
            <a:off x="7194884" y="4210175"/>
            <a:ext cx="553093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Conflict </a:t>
            </a:r>
            <a:r>
              <a:rPr lang="en-US" dirty="0" smtClean="0"/>
              <a:t>Serializability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629122" cy="4525963"/>
          </a:xfrm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Two schedules are </a:t>
            </a:r>
            <a:r>
              <a:rPr lang="en-US" b="1" dirty="0"/>
              <a:t>conflict equivalent </a:t>
            </a:r>
            <a:r>
              <a:rPr lang="en-US" dirty="0"/>
              <a:t>if: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They involve </a:t>
            </a:r>
            <a:r>
              <a:rPr lang="en-US" i="1" dirty="0"/>
              <a:t>the same actions of the same </a:t>
            </a:r>
            <a:r>
              <a:rPr lang="en-US" i="1" dirty="0" smtClean="0"/>
              <a:t>TXNs</a:t>
            </a:r>
            <a:endParaRPr lang="en-US" i="1" dirty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Every </a:t>
            </a:r>
            <a:r>
              <a:rPr lang="en-US" i="1" dirty="0"/>
              <a:t>pair of conflicting actions</a:t>
            </a:r>
            <a:r>
              <a:rPr lang="en-US" dirty="0"/>
              <a:t> </a:t>
            </a:r>
            <a:r>
              <a:rPr lang="en-US" dirty="0" smtClean="0"/>
              <a:t>of two TXNs are </a:t>
            </a:r>
            <a:r>
              <a:rPr lang="en-US" i="1" dirty="0" smtClean="0"/>
              <a:t>ordered in the same way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Schedule </a:t>
            </a:r>
            <a:r>
              <a:rPr lang="en-US" dirty="0"/>
              <a:t>S is </a:t>
            </a:r>
            <a:r>
              <a:rPr lang="en-US" b="1" dirty="0"/>
              <a:t>conflict serializable </a:t>
            </a:r>
            <a:r>
              <a:rPr lang="en-US" dirty="0"/>
              <a:t>if S is </a:t>
            </a:r>
            <a:r>
              <a:rPr lang="en-US" i="1" dirty="0"/>
              <a:t>conflict equivalent</a:t>
            </a:r>
            <a:r>
              <a:rPr lang="en-US" dirty="0"/>
              <a:t> to some serial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b="1" dirty="0" smtClean="0">
                    <a:latin typeface="+mj-lt"/>
                  </a:rPr>
                  <a:t> serializable</a:t>
                </a:r>
              </a:p>
              <a:p>
                <a:pPr algn="ctr"/>
                <a:r>
                  <a:rPr lang="en-US" sz="2800" dirty="0">
                    <a:latin typeface="+mj-lt"/>
                  </a:rPr>
                  <a:t>S</a:t>
                </a:r>
                <a:r>
                  <a:rPr lang="en-US" sz="2800" dirty="0" smtClean="0">
                    <a:latin typeface="+mj-lt"/>
                  </a:rPr>
                  <a:t>o if we have conflict serializable, we have consistency &amp; isolation!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54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725" y="5671295"/>
            <a:ext cx="848550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Conflict </a:t>
            </a:r>
            <a:r>
              <a:rPr lang="en-US" sz="2800" dirty="0" err="1" smtClean="0">
                <a:latin typeface="+mj-lt"/>
              </a:rPr>
              <a:t>serializability</a:t>
            </a:r>
            <a:r>
              <a:rPr lang="en-US" sz="2800" dirty="0" smtClean="0">
                <a:latin typeface="+mj-lt"/>
              </a:rPr>
              <a:t> also provides us with an operative notion of “good” vs. “bad” schedules!</a:t>
            </a:r>
            <a:endParaRPr lang="en-US" sz="28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1422" y="3863574"/>
            <a:ext cx="49334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in the “bad</a:t>
            </a:r>
            <a:r>
              <a:rPr lang="en-US" sz="2400" smtClean="0">
                <a:latin typeface="+mj-lt"/>
              </a:rPr>
              <a:t>” schedule, the </a:t>
            </a:r>
            <a:r>
              <a:rPr lang="en-US" sz="2400" b="1" i="1" dirty="0" smtClean="0">
                <a:latin typeface="+mj-lt"/>
              </a:rPr>
              <a:t>order of conflicting actions is different than the above (or any) serial schedule!</a:t>
            </a:r>
            <a:endParaRPr lang="en-US" sz="2400" b="1" i="1" dirty="0">
              <a:latin typeface="+mj-lt"/>
            </a:endParaRPr>
          </a:p>
        </p:txBody>
      </p:sp>
      <p:cxnSp>
        <p:nvCxnSpPr>
          <p:cNvPr id="72" name="Straight Arrow Connector 71"/>
          <p:cNvCxnSpPr>
            <a:stCxn id="66" idx="0"/>
            <a:endCxn id="64" idx="2"/>
          </p:cNvCxnSpPr>
          <p:nvPr/>
        </p:nvCxnSpPr>
        <p:spPr>
          <a:xfrm flipV="1">
            <a:off x="9637556" y="4422480"/>
            <a:ext cx="1678760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2" idx="2"/>
            <a:endCxn id="54" idx="0"/>
          </p:cNvCxnSpPr>
          <p:nvPr/>
        </p:nvCxnSpPr>
        <p:spPr>
          <a:xfrm>
            <a:off x="10167520" y="2629774"/>
            <a:ext cx="554164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8" idx="2"/>
            <a:endCxn id="30" idx="0"/>
          </p:cNvCxnSpPr>
          <p:nvPr/>
        </p:nvCxnSpPr>
        <p:spPr>
          <a:xfrm>
            <a:off x="2859873" y="2629774"/>
            <a:ext cx="1638292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23223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823141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971937" y="3991755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48505" y="2687553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81259" y="2686418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300812" y="4450275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Conflicts vs.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Conflicts</a:t>
            </a:r>
            <a:r>
              <a:rPr lang="en-US" dirty="0" smtClean="0"/>
              <a:t> are things we talk about to help us characterize different schedules</a:t>
            </a:r>
          </a:p>
          <a:p>
            <a:pPr lvl="1"/>
            <a:r>
              <a:rPr lang="en-US" dirty="0" smtClean="0"/>
              <a:t>Present in both “good” and “bad” schedules</a:t>
            </a:r>
          </a:p>
          <a:p>
            <a:endParaRPr lang="en-US" dirty="0"/>
          </a:p>
          <a:p>
            <a:r>
              <a:rPr lang="en-US" b="1" dirty="0" smtClean="0"/>
              <a:t>Anomalies</a:t>
            </a:r>
            <a:r>
              <a:rPr lang="en-US" dirty="0" smtClean="0"/>
              <a:t> are instances where isolation and/or consistency is broken because of a “bad” schedule</a:t>
            </a:r>
            <a:endParaRPr lang="en-US" dirty="0"/>
          </a:p>
          <a:p>
            <a:pPr lvl="1"/>
            <a:r>
              <a:rPr lang="en-US" dirty="0" smtClean="0"/>
              <a:t>We often characterize different anomaly types by what types of conflicts predicated them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Conflict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740"/>
          </a:xfrm>
        </p:spPr>
        <p:txBody>
          <a:bodyPr>
            <a:normAutofit/>
          </a:bodyPr>
          <a:lstStyle/>
          <a:p>
            <a:r>
              <a:rPr lang="en-US" dirty="0" smtClean="0"/>
              <a:t>Let’s now consider looking at conflicts </a:t>
            </a:r>
            <a:r>
              <a:rPr lang="en-US" b="1" dirty="0" smtClean="0"/>
              <a:t>at the TXN level</a:t>
            </a:r>
          </a:p>
          <a:p>
            <a:endParaRPr lang="en-US" b="1" dirty="0"/>
          </a:p>
          <a:p>
            <a:r>
              <a:rPr lang="en-US" dirty="0" smtClean="0"/>
              <a:t>Consider a graph where the </a:t>
            </a:r>
            <a:r>
              <a:rPr lang="en-US" b="1" dirty="0" smtClean="0"/>
              <a:t>nodes are TXNs</a:t>
            </a:r>
            <a:r>
              <a:rPr lang="en-US" dirty="0" smtClean="0"/>
              <a:t>, and there is an edge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T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if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precede and conflict with</a:t>
            </a:r>
            <a:r>
              <a:rPr lang="en-US" b="1" dirty="0" smtClean="0">
                <a:sym typeface="Wingdings"/>
              </a:rPr>
              <a:t>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j</a:t>
            </a:r>
            <a:endParaRPr lang="en-US" baseline="-25000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7742944" y="5183156"/>
            <a:ext cx="632697" cy="632697"/>
            <a:chOff x="7435034" y="4492691"/>
            <a:chExt cx="632697" cy="632697"/>
          </a:xfrm>
        </p:grpSpPr>
        <p:sp>
          <p:nvSpPr>
            <p:cNvPr id="156" name="Oval 155"/>
            <p:cNvSpPr/>
            <p:nvPr/>
          </p:nvSpPr>
          <p:spPr>
            <a:xfrm>
              <a:off x="7435034" y="4492691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582333" y="461504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70791" y="5193886"/>
            <a:ext cx="632697" cy="632697"/>
            <a:chOff x="8962881" y="4512752"/>
            <a:chExt cx="632697" cy="632697"/>
          </a:xfrm>
        </p:grpSpPr>
        <p:sp>
          <p:nvSpPr>
            <p:cNvPr id="157" name="Oval 156"/>
            <p:cNvSpPr/>
            <p:nvPr/>
          </p:nvSpPr>
          <p:spPr>
            <a:xfrm>
              <a:off x="8962881" y="4512752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105830" y="462437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296462" y="4974896"/>
            <a:ext cx="4861978" cy="976527"/>
            <a:chOff x="988552" y="4284431"/>
            <a:chExt cx="4861978" cy="976527"/>
          </a:xfrm>
        </p:grpSpPr>
        <p:cxnSp>
          <p:nvCxnSpPr>
            <p:cNvPr id="16" name="Straight Arrow Connector 15"/>
            <p:cNvCxnSpPr>
              <a:stCxn id="45" idx="2"/>
              <a:endCxn id="47" idx="1"/>
            </p:cNvCxnSpPr>
            <p:nvPr/>
          </p:nvCxnSpPr>
          <p:spPr>
            <a:xfrm>
              <a:off x="2186940" y="4615043"/>
              <a:ext cx="359895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2"/>
              <a:endCxn id="49" idx="1"/>
            </p:cNvCxnSpPr>
            <p:nvPr/>
          </p:nvCxnSpPr>
          <p:spPr>
            <a:xfrm>
              <a:off x="1626796" y="4615043"/>
              <a:ext cx="1445676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5" idx="2"/>
              <a:endCxn id="49" idx="1"/>
            </p:cNvCxnSpPr>
            <p:nvPr/>
          </p:nvCxnSpPr>
          <p:spPr>
            <a:xfrm>
              <a:off x="2186940" y="4615043"/>
              <a:ext cx="885532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398038" y="5250829"/>
              <a:ext cx="4452492" cy="1012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88552" y="4284431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8552" y="473676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98038" y="4338044"/>
              <a:ext cx="45751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00121" y="4338044"/>
              <a:ext cx="475363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3677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56600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6835" y="4829101"/>
              <a:ext cx="459846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8917" y="4829101"/>
              <a:ext cx="450220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2472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9793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144" name="Straight Arrow Connector 143"/>
            <p:cNvCxnSpPr>
              <a:stCxn id="44" idx="2"/>
              <a:endCxn id="50" idx="1"/>
            </p:cNvCxnSpPr>
            <p:nvPr/>
          </p:nvCxnSpPr>
          <p:spPr>
            <a:xfrm>
              <a:off x="3837803" y="4615043"/>
              <a:ext cx="143199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46" idx="2"/>
              <a:endCxn id="48" idx="1"/>
            </p:cNvCxnSpPr>
            <p:nvPr/>
          </p:nvCxnSpPr>
          <p:spPr>
            <a:xfrm>
              <a:off x="4419863" y="4615043"/>
              <a:ext cx="329054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46" idx="2"/>
              <a:endCxn id="50" idx="1"/>
            </p:cNvCxnSpPr>
            <p:nvPr/>
          </p:nvCxnSpPr>
          <p:spPr>
            <a:xfrm>
              <a:off x="4419863" y="4615043"/>
              <a:ext cx="84993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ight Arrow 152"/>
          <p:cNvSpPr/>
          <p:nvPr/>
        </p:nvSpPr>
        <p:spPr>
          <a:xfrm>
            <a:off x="6488817" y="5236258"/>
            <a:ext cx="678024" cy="4910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stCxn id="156" idx="6"/>
            <a:endCxn id="157" idx="2"/>
          </p:cNvCxnSpPr>
          <p:nvPr/>
        </p:nvCxnSpPr>
        <p:spPr>
          <a:xfrm>
            <a:off x="8375641" y="5499505"/>
            <a:ext cx="895150" cy="107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6" name="Rectangle 16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706328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706328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499034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cxnSp>
        <p:nvCxnSpPr>
          <p:cNvPr id="72" name="Straight Arrow Connector 71"/>
          <p:cNvCxnSpPr>
            <a:stCxn id="21" idx="2"/>
            <a:endCxn id="31" idx="1"/>
          </p:cNvCxnSpPr>
          <p:nvPr/>
        </p:nvCxnSpPr>
        <p:spPr>
          <a:xfrm>
            <a:off x="1150934" y="3036940"/>
            <a:ext cx="252980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27" idx="2"/>
            <a:endCxn id="29" idx="1"/>
          </p:cNvCxnSpPr>
          <p:nvPr/>
        </p:nvCxnSpPr>
        <p:spPr>
          <a:xfrm>
            <a:off x="1711078" y="3036940"/>
            <a:ext cx="1444023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2"/>
            <a:endCxn id="31" idx="1"/>
          </p:cNvCxnSpPr>
          <p:nvPr/>
        </p:nvCxnSpPr>
        <p:spPr>
          <a:xfrm>
            <a:off x="1711078" y="3036940"/>
            <a:ext cx="196966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2" idx="2"/>
            <a:endCxn id="32" idx="1"/>
          </p:cNvCxnSpPr>
          <p:nvPr/>
        </p:nvCxnSpPr>
        <p:spPr>
          <a:xfrm>
            <a:off x="2277813" y="3036940"/>
            <a:ext cx="251611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8" idx="2"/>
            <a:endCxn id="30" idx="1"/>
          </p:cNvCxnSpPr>
          <p:nvPr/>
        </p:nvCxnSpPr>
        <p:spPr>
          <a:xfrm>
            <a:off x="2859873" y="3036940"/>
            <a:ext cx="141318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2"/>
            <a:endCxn id="32" idx="1"/>
          </p:cNvCxnSpPr>
          <p:nvPr/>
        </p:nvCxnSpPr>
        <p:spPr>
          <a:xfrm>
            <a:off x="2859873" y="3036940"/>
            <a:ext cx="193405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9" idx="2"/>
            <a:endCxn id="55" idx="1"/>
          </p:cNvCxnSpPr>
          <p:nvPr/>
        </p:nvCxnSpPr>
        <p:spPr>
          <a:xfrm>
            <a:off x="7374453" y="3036940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2"/>
            <a:endCxn id="53" idx="1"/>
          </p:cNvCxnSpPr>
          <p:nvPr/>
        </p:nvCxnSpPr>
        <p:spPr>
          <a:xfrm>
            <a:off x="7934597" y="3036940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1" idx="2"/>
            <a:endCxn id="55" idx="1"/>
          </p:cNvCxnSpPr>
          <p:nvPr/>
        </p:nvCxnSpPr>
        <p:spPr>
          <a:xfrm>
            <a:off x="7934597" y="3036940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2"/>
            <a:endCxn id="56" idx="1"/>
          </p:cNvCxnSpPr>
          <p:nvPr/>
        </p:nvCxnSpPr>
        <p:spPr>
          <a:xfrm>
            <a:off x="9585460" y="3036940"/>
            <a:ext cx="143199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2"/>
            <a:endCxn id="54" idx="1"/>
          </p:cNvCxnSpPr>
          <p:nvPr/>
        </p:nvCxnSpPr>
        <p:spPr>
          <a:xfrm>
            <a:off x="10167520" y="3036940"/>
            <a:ext cx="32905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2" idx="2"/>
            <a:endCxn id="56" idx="1"/>
          </p:cNvCxnSpPr>
          <p:nvPr/>
        </p:nvCxnSpPr>
        <p:spPr>
          <a:xfrm>
            <a:off x="10167520" y="3036940"/>
            <a:ext cx="84993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1" idx="2"/>
            <a:endCxn id="67" idx="1"/>
          </p:cNvCxnSpPr>
          <p:nvPr/>
        </p:nvCxnSpPr>
        <p:spPr>
          <a:xfrm>
            <a:off x="7374453" y="4829646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3" idx="2"/>
            <a:endCxn id="65" idx="1"/>
          </p:cNvCxnSpPr>
          <p:nvPr/>
        </p:nvCxnSpPr>
        <p:spPr>
          <a:xfrm>
            <a:off x="7934597" y="4829646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3" idx="2"/>
            <a:endCxn id="67" idx="1"/>
          </p:cNvCxnSpPr>
          <p:nvPr/>
        </p:nvCxnSpPr>
        <p:spPr>
          <a:xfrm>
            <a:off x="7934597" y="4829646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6" idx="3"/>
            <a:endCxn id="64" idx="2"/>
          </p:cNvCxnSpPr>
          <p:nvPr/>
        </p:nvCxnSpPr>
        <p:spPr>
          <a:xfrm flipV="1">
            <a:off x="9862666" y="4829646"/>
            <a:ext cx="145365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8" idx="3"/>
            <a:endCxn id="62" idx="2"/>
          </p:cNvCxnSpPr>
          <p:nvPr/>
        </p:nvCxnSpPr>
        <p:spPr>
          <a:xfrm flipV="1">
            <a:off x="10459847" y="4829646"/>
            <a:ext cx="27440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8" idx="3"/>
            <a:endCxn id="64" idx="2"/>
          </p:cNvCxnSpPr>
          <p:nvPr/>
        </p:nvCxnSpPr>
        <p:spPr>
          <a:xfrm flipV="1">
            <a:off x="10459847" y="4829646"/>
            <a:ext cx="85646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196055" y="4513538"/>
            <a:ext cx="302640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smtClean="0">
                <a:latin typeface="+mj-lt"/>
              </a:rPr>
              <a:t>bit complicated…</a:t>
            </a:r>
            <a:endParaRPr lang="en-US" sz="2800" b="1" dirty="0">
              <a:latin typeface="+mj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0" name="Rectangle 1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2764" y="2833780"/>
            <a:ext cx="3869962" cy="1152505"/>
            <a:chOff x="1566079" y="3036940"/>
            <a:chExt cx="2160544" cy="643427"/>
          </a:xfrm>
        </p:grpSpPr>
        <p:grpSp>
          <p:nvGrpSpPr>
            <p:cNvPr id="71" name="Group 7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141189" y="2678631"/>
            <a:ext cx="3869962" cy="1152505"/>
            <a:chOff x="1566079" y="3036940"/>
            <a:chExt cx="2160544" cy="643427"/>
          </a:xfrm>
        </p:grpSpPr>
        <p:grpSp>
          <p:nvGrpSpPr>
            <p:cNvPr id="112" name="Group 111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141190" y="4178064"/>
            <a:ext cx="3869962" cy="1152505"/>
            <a:chOff x="1566079" y="3036940"/>
            <a:chExt cx="2160544" cy="643427"/>
          </a:xfrm>
        </p:grpSpPr>
        <p:grpSp>
          <p:nvGrpSpPr>
            <p:cNvPr id="121" name="Group 12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23" name="Straight Arrow Connector 122"/>
            <p:cNvCxnSpPr>
              <a:stCxn id="126" idx="7"/>
              <a:endCxn id="124" idx="1"/>
            </p:cNvCxnSpPr>
            <p:nvPr/>
          </p:nvCxnSpPr>
          <p:spPr>
            <a:xfrm>
              <a:off x="2106120" y="3129596"/>
              <a:ext cx="1080462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4" idx="3"/>
              <a:endCxn id="126" idx="5"/>
            </p:cNvCxnSpPr>
            <p:nvPr/>
          </p:nvCxnSpPr>
          <p:spPr>
            <a:xfrm flipH="1" flipV="1">
              <a:off x="2106119" y="3576981"/>
              <a:ext cx="1080464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2431394" y="5677497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93532" y="4525347"/>
            <a:ext cx="132067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Simple!</a:t>
            </a:r>
            <a:endParaRPr lang="en-US" sz="2800" b="1" dirty="0">
              <a:latin typeface="+mj-lt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2" name="Rectangle 1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unpack this notion of acyclic conflict graphs…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Thank you for the great feedback (post coming soon)!</a:t>
            </a:r>
            <a:endParaRPr lang="en-US" i="1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Educational goals: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i="1" dirty="0"/>
              <a:t>Tech changes, </a:t>
            </a:r>
            <a:r>
              <a:rPr lang="en-US" sz="2000" b="1" i="1" dirty="0" smtClean="0"/>
              <a:t>principles change </a:t>
            </a:r>
            <a:r>
              <a:rPr lang="en-US" sz="2000" b="1" i="1" dirty="0"/>
              <a:t>more slowly </a:t>
            </a:r>
            <a:r>
              <a:rPr lang="en-US" dirty="0" smtClean="0">
                <a:latin typeface="+mj-lt"/>
              </a:rPr>
              <a:t>We teach principles and formal abstraction so you can adapt to a changing world and technology.</a:t>
            </a:r>
            <a:r>
              <a:rPr lang="en-US" i="1" dirty="0" smtClean="0">
                <a:latin typeface="+mj-lt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Ability to learn after you leave</a:t>
            </a:r>
            <a:r>
              <a:rPr lang="en-US" dirty="0" smtClean="0">
                <a:latin typeface="+mj-lt"/>
              </a:rPr>
              <a:t>. Why we give you new concepts in </a:t>
            </a:r>
            <a:r>
              <a:rPr lang="en-US" dirty="0" err="1" smtClean="0">
                <a:latin typeface="+mj-lt"/>
              </a:rPr>
              <a:t>homeworks</a:t>
            </a:r>
            <a:r>
              <a:rPr lang="en-US" dirty="0" smtClean="0">
                <a:latin typeface="+mj-lt"/>
              </a:rPr>
              <a:t> &amp; projects. </a:t>
            </a:r>
            <a:r>
              <a:rPr lang="en-US" i="1" dirty="0" smtClean="0">
                <a:latin typeface="+mj-lt"/>
              </a:rPr>
              <a:t>We want you to be able to pick up those changing concepts. But we test you fairly.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We select the essentials for you.</a:t>
            </a:r>
            <a:r>
              <a:rPr lang="en-US" dirty="0" smtClean="0">
                <a:latin typeface="+mj-lt"/>
              </a:rPr>
              <a:t> We’ve thought about the material quite a bit. Feedback helpful, but we’d hope to get the benefit of the doubt. </a:t>
            </a:r>
            <a:r>
              <a:rPr lang="en-US" dirty="0" smtClean="0">
                <a:latin typeface="+mj-lt"/>
                <a:sym typeface="Wingdings"/>
              </a:rPr>
              <a:t></a:t>
            </a: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 Thank you for being awesome </a:t>
            </a:r>
            <a:r>
              <a:rPr lang="en-US" dirty="0" err="1" smtClean="0">
                <a:latin typeface="+mj-lt"/>
              </a:rPr>
              <a:t>wrt</a:t>
            </a:r>
            <a:r>
              <a:rPr lang="en-US" dirty="0" smtClean="0">
                <a:latin typeface="+mj-lt"/>
              </a:rPr>
              <a:t> the midterm.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… some of you started early... Not cool.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SCPD people, a lot of you were </a:t>
            </a:r>
            <a:r>
              <a:rPr lang="en-US" i="1" dirty="0" smtClean="0">
                <a:latin typeface="+mj-lt"/>
              </a:rPr>
              <a:t>great</a:t>
            </a:r>
            <a:r>
              <a:rPr lang="en-US" dirty="0" smtClean="0">
                <a:latin typeface="+mj-lt"/>
              </a:rPr>
              <a:t>! 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6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Announcements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7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topological ordering </a:t>
            </a:r>
            <a:r>
              <a:rPr lang="en-US" dirty="0" smtClean="0"/>
              <a:t>of a directed graph is a linear ordering of its vertices that respects all the directed edges</a:t>
            </a:r>
          </a:p>
          <a:p>
            <a:endParaRPr lang="en-US" dirty="0" smtClean="0"/>
          </a:p>
          <a:p>
            <a:r>
              <a:rPr lang="en-US" dirty="0" smtClean="0"/>
              <a:t>A directed </a:t>
            </a:r>
            <a:r>
              <a:rPr lang="en-US" b="1" u="sng" dirty="0" smtClean="0"/>
              <a:t>acyclic</a:t>
            </a:r>
            <a:r>
              <a:rPr lang="en-US" dirty="0" smtClean="0"/>
              <a:t> graph (DAG) always has one or more </a:t>
            </a:r>
            <a:r>
              <a:rPr lang="en-US" b="1" dirty="0" smtClean="0"/>
              <a:t>topological orderings</a:t>
            </a:r>
          </a:p>
          <a:p>
            <a:pPr lvl="1"/>
            <a:r>
              <a:rPr lang="en-US" dirty="0" smtClean="0"/>
              <a:t>(And there exists a topological ordering </a:t>
            </a:r>
            <a:r>
              <a:rPr lang="en-US" i="1" dirty="0" smtClean="0"/>
              <a:t>if and only if </a:t>
            </a:r>
            <a:r>
              <a:rPr lang="en-US" dirty="0" smtClean="0"/>
              <a:t>there are no directed cycles)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1810182" y="4086808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00277" y="3335894"/>
            <a:ext cx="356337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Ex: 0, 1, 2</a:t>
            </a:r>
            <a:r>
              <a:rPr lang="en-US" sz="2400" smtClean="0">
                <a:latin typeface="+mj-lt"/>
              </a:rPr>
              <a:t>, 3  (or: 0, 1, 3, 2)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1520933" y="5327780"/>
            <a:ext cx="811764" cy="509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2831" y="4086808"/>
            <a:ext cx="2626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There </a:t>
            </a:r>
            <a:r>
              <a:rPr lang="en-US" sz="3200" smtClean="0">
                <a:latin typeface="+mj-lt"/>
              </a:rPr>
              <a:t>is none!</a:t>
            </a:r>
            <a:endParaRPr lang="en-US" sz="3200" dirty="0" smtClean="0">
              <a:latin typeface="+mj-lt"/>
            </a:endParaRPr>
          </a:p>
        </p:txBody>
      </p:sp>
      <p:cxnSp>
        <p:nvCxnSpPr>
          <p:cNvPr id="17" name="Straight Arrow Connector 16"/>
          <p:cNvCxnSpPr>
            <a:stCxn id="8" idx="0"/>
            <a:endCxn id="7" idx="5"/>
          </p:cNvCxnSpPr>
          <p:nvPr/>
        </p:nvCxnSpPr>
        <p:spPr>
          <a:xfrm flipH="1" flipV="1">
            <a:off x="2014712" y="4002089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conflict </a:t>
            </a:r>
            <a:r>
              <a:rPr lang="en-US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conflict graph, a topological ordering of nodes corresponds to </a:t>
            </a:r>
            <a:r>
              <a:rPr lang="en-US" b="1" dirty="0" smtClean="0"/>
              <a:t>a serial ordering of TXNs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 an </a:t>
            </a:r>
            <a:r>
              <a:rPr lang="en-US" b="1" u="sng" dirty="0" smtClean="0"/>
              <a:t>acyclic</a:t>
            </a:r>
            <a:r>
              <a:rPr lang="en-US" dirty="0"/>
              <a:t> </a:t>
            </a:r>
            <a:r>
              <a:rPr lang="en-US" dirty="0" smtClean="0"/>
              <a:t>conflict graph </a:t>
            </a:r>
            <a:r>
              <a:rPr lang="en-US" dirty="0" smtClean="0">
                <a:sym typeface="Wingdings"/>
              </a:rPr>
              <a:t> conflict serializable!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1396" y="4987032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Two-Phase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</a:t>
            </a:r>
            <a:r>
              <a:rPr lang="en-US" b="1" dirty="0" smtClean="0"/>
              <a:t>locking</a:t>
            </a:r>
            <a:r>
              <a:rPr lang="en-US" dirty="0" smtClean="0"/>
              <a:t>- specifically, </a:t>
            </a:r>
            <a:r>
              <a:rPr lang="en-US" i="1" dirty="0" smtClean="0"/>
              <a:t>strict two-phase locking</a:t>
            </a:r>
            <a:r>
              <a:rPr lang="en-US" dirty="0" smtClean="0"/>
              <a:t>- as a way to deal with concurrency, because is </a:t>
            </a:r>
            <a:r>
              <a:rPr lang="en-US" b="1" dirty="0" smtClean="0"/>
              <a:t>guarantees conflict </a:t>
            </a:r>
            <a:r>
              <a:rPr lang="en-US" b="1" dirty="0" err="1" smtClean="0"/>
              <a:t>serializability</a:t>
            </a:r>
            <a:r>
              <a:rPr lang="en-US" b="1" dirty="0" smtClean="0"/>
              <a:t> (if it completes- see upcoming…)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Also </a:t>
            </a:r>
            <a:r>
              <a:rPr lang="en-US" dirty="0" smtClean="0"/>
              <a:t>(</a:t>
            </a:r>
            <a:r>
              <a:rPr lang="en-US" i="1" dirty="0" smtClean="0"/>
              <a:t>conceptually</a:t>
            </a:r>
            <a:r>
              <a:rPr lang="en-US" dirty="0" smtClean="0"/>
              <a:t>) straightforward </a:t>
            </a:r>
            <a:r>
              <a:rPr lang="en-US" dirty="0" smtClean="0"/>
              <a:t>to implement, and transparent to the user!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4385" y="396766"/>
            <a:ext cx="9857561" cy="11049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Strict Two-phase Locking (Strict 2PL) Protocol: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85" y="1635672"/>
            <a:ext cx="8336259" cy="4841327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TXNs obtain:</a:t>
            </a:r>
            <a:endParaRPr lang="en-US" sz="3500" b="1" dirty="0">
              <a:latin typeface="+mj-lt"/>
            </a:endParaRP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X (</a:t>
            </a:r>
            <a:r>
              <a:rPr lang="en-US" b="1" i="1" dirty="0"/>
              <a:t>exclusive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/>
              <a:t>writing</a:t>
            </a:r>
            <a:r>
              <a:rPr lang="en-US" dirty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lock </a:t>
            </a:r>
            <a:r>
              <a:rPr lang="en-US" dirty="0"/>
              <a:t>(S or X) on that object.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S (</a:t>
            </a:r>
            <a:r>
              <a:rPr lang="en-US" b="1" i="1" dirty="0"/>
              <a:t>shared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 smtClean="0"/>
              <a:t>reading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i="1" u="sng" dirty="0"/>
              <a:t>an X lock</a:t>
            </a:r>
            <a:r>
              <a:rPr lang="en-US" i="1" dirty="0"/>
              <a:t> </a:t>
            </a:r>
            <a:r>
              <a:rPr lang="en-US" dirty="0"/>
              <a:t>on that object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locks held by a </a:t>
            </a:r>
            <a:r>
              <a:rPr lang="en-US" dirty="0" smtClean="0"/>
              <a:t>TXN are </a:t>
            </a:r>
            <a:r>
              <a:rPr lang="en-US" dirty="0"/>
              <a:t>released when </a:t>
            </a:r>
            <a:r>
              <a:rPr lang="en-US" dirty="0" smtClean="0"/>
              <a:t>TXN completes.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4065" y="2127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0643" y="2969920"/>
            <a:ext cx="2879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Terminology here- “exclusive”, “shared”- meant to be intuitive- no tricks!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32140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2723109" y="4717576"/>
            <a:ext cx="709204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2-Phase Locking (2PL)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78401" y="2638872"/>
            <a:ext cx="1926304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8402" y="5335700"/>
            <a:ext cx="4695085" cy="0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8920" y="5307161"/>
            <a:ext cx="238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04705" y="2638872"/>
            <a:ext cx="0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8652" y="4717576"/>
            <a:ext cx="2606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928652" y="2638874"/>
            <a:ext cx="2606972" cy="1926303"/>
          </a:xfrm>
          <a:prstGeom prst="line">
            <a:avLst/>
          </a:prstGeom>
          <a:ln w="38100">
            <a:solidFill>
              <a:srgbClr val="0000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4079" y="6021687"/>
            <a:ext cx="234040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Strict 2PL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7232138" y="4717577"/>
            <a:ext cx="442144" cy="130411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908" y="4051495"/>
            <a:ext cx="154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0 locks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2420" y="2284063"/>
            <a:ext cx="0" cy="2444541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47363" y="1552165"/>
            <a:ext cx="2383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# Locks the TXN has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1660" y="1587688"/>
            <a:ext cx="231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Acquisition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2137" y="2337541"/>
            <a:ext cx="311059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Release</a:t>
            </a:r>
          </a:p>
          <a:p>
            <a:pPr algn="ctr"/>
            <a:r>
              <a:rPr lang="en-US" sz="3000" dirty="0"/>
              <a:t>On TXN commit!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2PL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388"/>
            <a:ext cx="7258878" cy="844935"/>
          </a:xfrm>
          <a:solidFill>
            <a:schemeClr val="accent1">
              <a:lumMod val="20000"/>
              <a:lumOff val="80000"/>
            </a:schemeClr>
          </a:solidFill>
          <a:ln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0488" tIns="44450" rIns="90488" bIns="44450" rtlCol="0">
            <a:noAutofit/>
          </a:bodyPr>
          <a:lstStyle/>
          <a:p>
            <a:pPr marL="0" indent="0">
              <a:buNone/>
            </a:pPr>
            <a:r>
              <a:rPr lang="en-US" u="sng" dirty="0" smtClean="0">
                <a:latin typeface="+mj-lt"/>
              </a:rPr>
              <a:t>Theorem:</a:t>
            </a:r>
            <a:r>
              <a:rPr lang="en-US" dirty="0" smtClean="0">
                <a:latin typeface="+mj-lt"/>
              </a:rPr>
              <a:t> Strict </a:t>
            </a:r>
            <a:r>
              <a:rPr lang="en-US" dirty="0">
                <a:latin typeface="+mj-lt"/>
              </a:rPr>
              <a:t>2PL allows only schedules whose </a:t>
            </a:r>
            <a:r>
              <a:rPr lang="en-US" dirty="0" smtClean="0">
                <a:latin typeface="+mj-lt"/>
              </a:rPr>
              <a:t>dependency graph </a:t>
            </a:r>
            <a:r>
              <a:rPr lang="en-US" dirty="0">
                <a:latin typeface="+mj-lt"/>
              </a:rPr>
              <a:t>is acyclic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Therefore, Strict 2PL only allows </a:t>
                </a:r>
                <a:r>
                  <a:rPr lang="en-US" sz="32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>
                    <a:latin typeface="+mj-lt"/>
                  </a:rPr>
                  <a:t>serializable schedules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121841"/>
            <a:ext cx="9372601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Proof Intuition: </a:t>
            </a:r>
            <a:r>
              <a:rPr lang="en-US" sz="2400" dirty="0" smtClean="0"/>
              <a:t>In </a:t>
            </a:r>
            <a:r>
              <a:rPr lang="en-US" sz="2400" dirty="0"/>
              <a:t>strict 2PL, </a:t>
            </a:r>
            <a:r>
              <a:rPr lang="en-US" sz="2400" dirty="0" smtClean="0"/>
              <a:t>if there is an edge </a:t>
            </a:r>
            <a:r>
              <a:rPr lang="en-US" sz="2400" dirty="0"/>
              <a:t>T</a:t>
            </a:r>
            <a:r>
              <a:rPr lang="en-US" sz="2400" baseline="-25000" dirty="0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 smtClean="0"/>
              <a:t>(i.e</a:t>
            </a:r>
            <a:r>
              <a:rPr lang="en-US" sz="2400" dirty="0"/>
              <a:t>. </a:t>
            </a:r>
            <a:r>
              <a:rPr lang="en-US" sz="2400" dirty="0" err="1"/>
              <a:t>T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conflict) then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needs to wait until T</a:t>
            </a:r>
            <a:r>
              <a:rPr lang="en-US" sz="2400" baseline="-25000" dirty="0"/>
              <a:t>i</a:t>
            </a:r>
            <a:r>
              <a:rPr lang="en-US" sz="2400" dirty="0"/>
              <a:t> is finished – so </a:t>
            </a:r>
            <a:r>
              <a:rPr lang="en-US" sz="2400" i="1" dirty="0" smtClean="0"/>
              <a:t>cannot </a:t>
            </a:r>
            <a:r>
              <a:rPr lang="en-US" sz="2400" dirty="0" smtClean="0"/>
              <a:t>have an </a:t>
            </a:r>
            <a:r>
              <a:rPr lang="en-US" sz="2400" dirty="0"/>
              <a:t>edge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5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  <p:bldP spid="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</a:t>
            </a:r>
            <a:r>
              <a:rPr lang="en-US" dirty="0"/>
              <a:t>2</a:t>
            </a:r>
            <a:r>
              <a:rPr lang="en-US" dirty="0" smtClean="0"/>
              <a:t>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schedule follows strict 2PL</a:t>
            </a:r>
            <a:r>
              <a:rPr lang="en-US" dirty="0"/>
              <a:t> </a:t>
            </a:r>
            <a:r>
              <a:rPr lang="en-US" dirty="0" smtClean="0"/>
              <a:t>and locking, it is conflict serializable…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…and thus serializable</a:t>
            </a:r>
          </a:p>
          <a:p>
            <a:pPr lvl="1"/>
            <a:r>
              <a:rPr lang="en-US" dirty="0" smtClean="0"/>
              <a:t>…and thus maintains isolation &amp; consistency!</a:t>
            </a:r>
          </a:p>
          <a:p>
            <a:endParaRPr lang="en-US" dirty="0" smtClean="0"/>
          </a:p>
          <a:p>
            <a:r>
              <a:rPr lang="en-US" dirty="0" smtClean="0"/>
              <a:t>Not all serializable schedules are allowed by strict 2PL. </a:t>
            </a:r>
          </a:p>
          <a:p>
            <a:endParaRPr lang="en-US" dirty="0"/>
          </a:p>
          <a:p>
            <a:r>
              <a:rPr lang="en-US" dirty="0" smtClean="0"/>
              <a:t>So let’s use strict 2PL, what could go wrong?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3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First,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 shared lock on A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22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[From 9-2]: </a:t>
            </a:r>
            <a:r>
              <a:rPr lang="en-US" dirty="0" smtClean="0">
                <a:latin typeface="+mj-lt"/>
              </a:rPr>
              <a:t>Conflict Serializability &amp; Deadlock</a:t>
            </a:r>
            <a:endParaRPr lang="en-US" i="1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Buffer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External Merge Sort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Next,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requests a shared lock on B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68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then requests an exclusive lock on A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…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0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9682371" y="2776125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Finally,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an exclusive lock on B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… DEADLOCK!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6937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128" y="2610544"/>
            <a:ext cx="68640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X(B)</a:t>
            </a:r>
            <a:endParaRPr lang="en-US" sz="24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0187" y="2619034"/>
            <a:ext cx="803425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W(B)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2773" y="3709701"/>
            <a:ext cx="1966996" cy="990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Cycle = DEADLOCK</a:t>
            </a:r>
            <a:endParaRPr lang="en-US" sz="2800" b="1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33411" y="2494142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68530" y="250260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95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111" y="1255332"/>
            <a:ext cx="8360293" cy="17543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</a:rPr>
              <a:t>ERROR:  deadlock detected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DETAIL:  Process 321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ExclusiveLock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tuple of relation 20 of database 12002; blocked by process 4924.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Process 404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ShareLock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transaction 689; blocked by process 552.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HINT:  See server log for query details.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641" y="3315623"/>
            <a:ext cx="56140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problem?</a:t>
            </a:r>
            <a:br>
              <a:rPr lang="en-US" dirty="0" smtClean="0"/>
            </a:br>
            <a:r>
              <a:rPr lang="en-US" dirty="0" smtClean="0"/>
              <a:t>Deadlock!??!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1" y="3315623"/>
            <a:ext cx="2072404" cy="3069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641" y="5051889"/>
            <a:ext cx="607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NB: Also movie called wedlock (deadlock) set in a futuristic prison…</a:t>
            </a:r>
          </a:p>
          <a:p>
            <a:r>
              <a:rPr lang="en-US" sz="3000" dirty="0"/>
              <a:t>I haven’t seen either of them…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73" t="24518" r="41488" b="41564"/>
          <a:stretch/>
        </p:blipFill>
        <p:spPr>
          <a:xfrm>
            <a:off x="665111" y="415743"/>
            <a:ext cx="8360293" cy="5336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5441" y="3474976"/>
            <a:ext cx="4897193" cy="1174440"/>
            <a:chOff x="8218096" y="3755906"/>
            <a:chExt cx="2806700" cy="673100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2180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103516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903896" y="4060706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51170" y="3822041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4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4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77474" y="3809277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4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8784714" y="4365280"/>
              <a:ext cx="1692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5285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Deadlock</a:t>
            </a:r>
            <a:r>
              <a:rPr lang="en-US" dirty="0"/>
              <a:t>: Cycle of transactions waiting for locks to be released by each other.</a:t>
            </a:r>
          </a:p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ways of dealing with deadlocks:</a:t>
            </a:r>
          </a:p>
          <a:p>
            <a:pPr lvl="1">
              <a:buSzPct val="75000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prevention</a:t>
            </a:r>
          </a:p>
          <a:p>
            <a:pPr marL="971550" lvl="1" indent="-514350">
              <a:buSzPct val="75000"/>
              <a:buFont typeface="+mj-lt"/>
              <a:buAutoNum type="arabicPeriod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detection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21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Deadlock Detection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b="1" dirty="0"/>
              <a:t>waits-for graph</a:t>
            </a:r>
            <a:r>
              <a:rPr lang="en-US" dirty="0"/>
              <a:t>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Nodes </a:t>
            </a:r>
            <a:r>
              <a:rPr lang="en-US" dirty="0"/>
              <a:t>are transactions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There </a:t>
            </a:r>
            <a:r>
              <a:rPr lang="en-US" dirty="0"/>
              <a:t>is an edge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if T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i="1" dirty="0"/>
              <a:t>waiting for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to release a lock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Periodically </a:t>
            </a:r>
            <a:r>
              <a:rPr lang="en-US" dirty="0"/>
              <a:t>check for </a:t>
            </a:r>
            <a:r>
              <a:rPr lang="en-US" dirty="0" smtClean="0"/>
              <a:t>(</a:t>
            </a:r>
            <a:r>
              <a:rPr lang="en-US" b="1" i="1" dirty="0" smtClean="0"/>
              <a:t>and break</a:t>
            </a:r>
            <a:r>
              <a:rPr lang="en-US" dirty="0" smtClean="0"/>
              <a:t>) cycles </a:t>
            </a:r>
            <a:r>
              <a:rPr lang="en-US" dirty="0"/>
              <a:t>in the waits-for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55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Last lecture: </a:t>
            </a:r>
            <a:r>
              <a:rPr lang="en-US" dirty="0" smtClean="0"/>
              <a:t>Concurrency achieved by </a:t>
            </a:r>
            <a:r>
              <a:rPr lang="en-US" b="1" dirty="0" smtClean="0"/>
              <a:t>interleaving TXNs </a:t>
            </a:r>
            <a:r>
              <a:rPr lang="en-US" dirty="0" smtClean="0"/>
              <a:t>such that </a:t>
            </a:r>
            <a:r>
              <a:rPr lang="en-US" b="1" dirty="0" smtClean="0"/>
              <a:t>isolation </a:t>
            </a:r>
            <a:r>
              <a:rPr lang="en-US" dirty="0" smtClean="0"/>
              <a:t>&amp;</a:t>
            </a:r>
            <a:r>
              <a:rPr lang="en-US" b="1" dirty="0" smtClean="0"/>
              <a:t> consistency </a:t>
            </a:r>
            <a:r>
              <a:rPr lang="en-US" dirty="0" smtClean="0"/>
              <a:t>are maintained</a:t>
            </a:r>
          </a:p>
          <a:p>
            <a:pPr lvl="1"/>
            <a:r>
              <a:rPr lang="en-US" dirty="0" smtClean="0"/>
              <a:t>We formalized a notion of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 that captured such a “good” interleaving schedule</a:t>
            </a:r>
          </a:p>
          <a:p>
            <a:endParaRPr lang="en-US" dirty="0"/>
          </a:p>
          <a:p>
            <a:r>
              <a:rPr lang="en-US" dirty="0" smtClean="0"/>
              <a:t>We defined </a:t>
            </a:r>
            <a:r>
              <a:rPr lang="en-US" b="1" u="sng" dirty="0" smtClean="0"/>
              <a:t>conflict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, which implies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r>
              <a:rPr lang="en-US" dirty="0" smtClean="0"/>
              <a:t>There are other, more general issues!</a:t>
            </a:r>
          </a:p>
          <a:p>
            <a:endParaRPr lang="en-US" dirty="0"/>
          </a:p>
          <a:p>
            <a:r>
              <a:rPr lang="en-US" b="1" dirty="0" smtClean="0"/>
              <a:t>Locking </a:t>
            </a:r>
            <a:r>
              <a:rPr lang="en-US" dirty="0" smtClean="0"/>
              <a:t>allows only conflict serializable schedules</a:t>
            </a:r>
          </a:p>
          <a:p>
            <a:pPr lvl="1"/>
            <a:r>
              <a:rPr lang="en-US" dirty="0" smtClean="0"/>
              <a:t>If the schedule completes- it may deadlock!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3" y="1655807"/>
            <a:ext cx="3086803" cy="307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42" y="1227438"/>
            <a:ext cx="3849797" cy="3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05" y="1192599"/>
            <a:ext cx="2489949" cy="218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2568" y="5276336"/>
            <a:ext cx="3255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+mj-lt"/>
              </a:rPr>
              <a:t>Candy Break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6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3.7037E-7 L -0.13972 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to </a:t>
            </a:r>
            <a:r>
              <a:rPr lang="en-US" b="1" dirty="0" smtClean="0"/>
              <a:t>Mechanisms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So you can </a:t>
            </a:r>
            <a:r>
              <a:rPr lang="en-US" b="1" dirty="0" smtClean="0"/>
              <a:t>understand</a:t>
            </a:r>
            <a:r>
              <a:rPr lang="en-US" dirty="0" smtClean="0"/>
              <a:t> what the database is doing!</a:t>
            </a:r>
          </a:p>
          <a:p>
            <a:pPr marL="971550" lvl="1" indent="-514350">
              <a:buAutoNum type="arabicPeriod"/>
            </a:pPr>
            <a:r>
              <a:rPr lang="en-US" dirty="0"/>
              <a:t>U</a:t>
            </a:r>
            <a:r>
              <a:rPr lang="en-US" dirty="0" smtClean="0"/>
              <a:t>nderstand the CS challenges of a database and how to use it.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Understand how to optimize a query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Many </a:t>
            </a:r>
            <a:r>
              <a:rPr lang="en-US" b="1" dirty="0" smtClean="0"/>
              <a:t>mechanisms</a:t>
            </a:r>
            <a:r>
              <a:rPr lang="en-US" dirty="0" smtClean="0"/>
              <a:t> have become </a:t>
            </a:r>
            <a:r>
              <a:rPr lang="en-US" b="1" dirty="0" smtClean="0"/>
              <a:t>stand-alone systems</a:t>
            </a:r>
            <a:endParaRPr lang="en-US" dirty="0" smtClean="0"/>
          </a:p>
          <a:p>
            <a:pPr lvl="1"/>
            <a:r>
              <a:rPr lang="en-US" b="1" dirty="0" smtClean="0"/>
              <a:t>Indexing</a:t>
            </a:r>
            <a:r>
              <a:rPr lang="en-US" dirty="0" smtClean="0"/>
              <a:t> to Key-value stores</a:t>
            </a:r>
          </a:p>
          <a:p>
            <a:pPr lvl="1"/>
            <a:r>
              <a:rPr lang="en-US" dirty="0" smtClean="0"/>
              <a:t>Embedded join processing</a:t>
            </a:r>
          </a:p>
          <a:p>
            <a:pPr lvl="1"/>
            <a:r>
              <a:rPr lang="en-US" dirty="0" smtClean="0"/>
              <a:t>SQL-like languages take some aspect of what we discuss (PIG, Hive)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Conflict Serializability &amp; Deadlock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1850" y="48664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Recap </a:t>
            </a:r>
            <a:r>
              <a:rPr lang="en-US" sz="24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Lecture 9-2</a:t>
            </a:r>
            <a:endParaRPr lang="en-US" sz="240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Storage and memory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Buffer primer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 smtClean="0"/>
              <a:t> </a:t>
            </a:r>
            <a:r>
              <a:rPr lang="en-US" dirty="0" smtClean="0"/>
              <a:t>Sequential </a:t>
            </a:r>
            <a:r>
              <a:rPr lang="en-US" i="1" dirty="0" smtClean="0"/>
              <a:t>block</a:t>
            </a:r>
            <a:r>
              <a:rPr lang="en-US" dirty="0" smtClean="0"/>
              <a:t> access</a:t>
            </a:r>
          </a:p>
          <a:p>
            <a:pPr lvl="1"/>
            <a:r>
              <a:rPr lang="en-US" dirty="0" smtClean="0"/>
              <a:t>Read a blocks (not byte) at a time, so sequential access is cheaper than random</a:t>
            </a:r>
          </a:p>
          <a:p>
            <a:pPr lvl="1"/>
            <a:r>
              <a:rPr lang="en-US" b="1" dirty="0" smtClean="0"/>
              <a:t>Disk read / writes are expensive!</a:t>
            </a:r>
            <a:endParaRPr lang="en-US" b="1" dirty="0"/>
          </a:p>
          <a:p>
            <a:endParaRPr lang="en-US" b="1" i="1" dirty="0" smtClean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1" name="Rectangle 7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780" y="-22510"/>
              <a:ext cx="401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Storage &amp; memory model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3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6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0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</a:t>
            </a:r>
            <a:r>
              <a:rPr lang="en-US" dirty="0" err="1" smtClean="0"/>
              <a:t>Filesystem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10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us, a </a:t>
            </a:r>
            <a:r>
              <a:rPr lang="en-US" b="1" u="sng" dirty="0" smtClean="0"/>
              <a:t>page</a:t>
            </a:r>
            <a:r>
              <a:rPr lang="en-US" dirty="0" smtClean="0"/>
              <a:t> is a </a:t>
            </a:r>
            <a:r>
              <a:rPr lang="en-US" b="1" i="1" dirty="0" smtClean="0"/>
              <a:t>fixed-sized array</a:t>
            </a:r>
            <a:r>
              <a:rPr lang="en-US" b="1" dirty="0" smtClean="0"/>
              <a:t> </a:t>
            </a:r>
            <a:r>
              <a:rPr lang="en-US" dirty="0" smtClean="0"/>
              <a:t>of memory </a:t>
            </a:r>
          </a:p>
          <a:p>
            <a:pPr lvl="1"/>
            <a:r>
              <a:rPr lang="en-US" dirty="0" smtClean="0"/>
              <a:t>Think: One or more disk blocks</a:t>
            </a:r>
          </a:p>
          <a:p>
            <a:pPr lvl="1"/>
            <a:r>
              <a:rPr lang="en-US" dirty="0" smtClean="0"/>
              <a:t>Interface:</a:t>
            </a:r>
          </a:p>
          <a:p>
            <a:pPr lvl="2"/>
            <a:r>
              <a:rPr lang="en-US" dirty="0"/>
              <a:t>write to an entry (called a </a:t>
            </a:r>
            <a:r>
              <a:rPr lang="en-US" b="1" dirty="0"/>
              <a:t>slot</a:t>
            </a:r>
            <a:r>
              <a:rPr lang="en-US" dirty="0"/>
              <a:t>) </a:t>
            </a:r>
            <a:r>
              <a:rPr lang="en-US" dirty="0" smtClean="0"/>
              <a:t>or set to “None”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DBMS also needs to handle variable length fields</a:t>
            </a:r>
          </a:p>
          <a:p>
            <a:pPr lvl="2"/>
            <a:r>
              <a:rPr lang="en-US" dirty="0" smtClean="0"/>
              <a:t>Page layout is important for good hardware utilization as well (see 346)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b="1" u="sng" dirty="0" smtClean="0"/>
              <a:t>file</a:t>
            </a:r>
            <a:r>
              <a:rPr lang="en-US" dirty="0" smtClean="0"/>
              <a:t> is a </a:t>
            </a:r>
            <a:r>
              <a:rPr lang="en-US" i="1" dirty="0" smtClean="0"/>
              <a:t>variable-length list</a:t>
            </a:r>
            <a:r>
              <a:rPr lang="en-US" dirty="0" smtClean="0"/>
              <a:t> of pages</a:t>
            </a:r>
          </a:p>
          <a:p>
            <a:pPr lvl="1"/>
            <a:r>
              <a:rPr lang="en-US" dirty="0" smtClean="0"/>
              <a:t>Interface: create / open / close; </a:t>
            </a:r>
            <a:r>
              <a:rPr lang="en-US" dirty="0" err="1" smtClean="0"/>
              <a:t>next_page</a:t>
            </a:r>
            <a:r>
              <a:rPr lang="en-US" dirty="0" smtClean="0"/>
              <a:t>(); etc.</a:t>
            </a:r>
          </a:p>
          <a:p>
            <a:pPr lvl="2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8713435" y="2412125"/>
            <a:ext cx="3201478" cy="28220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9133292" y="4430111"/>
            <a:ext cx="236176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43651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4043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452" y="449021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File</a:t>
            </a:r>
            <a:endParaRPr lang="en-US" sz="2800" b="1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4751" y="5693980"/>
            <a:ext cx="87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V="1">
            <a:off x="9720704" y="4921828"/>
            <a:ext cx="1" cy="77215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Concurrency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Conflict Serializability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DAGs &amp; Topological Orderings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Strict 2PL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Deadlocks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3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External Merge &amp;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Extensions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/>
          <a:lstStyle/>
          <a:p>
            <a:r>
              <a:rPr lang="en-US" dirty="0" smtClean="0"/>
              <a:t>External Merge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Merging Big Files with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62"/>
            <a:ext cx="10515600" cy="16462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we </a:t>
            </a:r>
            <a:r>
              <a:rPr lang="en-US" i="1" dirty="0" smtClean="0"/>
              <a:t>efficiently </a:t>
            </a:r>
            <a:r>
              <a:rPr lang="en-US" dirty="0" smtClean="0"/>
              <a:t>merge two sorted files when both are much larger than our main memory buffer?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2 sorted lists of length M and N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  <a:r>
              <a:rPr lang="en-US" dirty="0" smtClean="0"/>
              <a:t> 1 </a:t>
            </a:r>
            <a:r>
              <a:rPr lang="en-US" dirty="0"/>
              <a:t>s</a:t>
            </a:r>
            <a:r>
              <a:rPr lang="en-US" dirty="0" smtClean="0"/>
              <a:t>orted list of length M + N</a:t>
            </a:r>
          </a:p>
          <a:p>
            <a:endParaRPr lang="en-US" dirty="0"/>
          </a:p>
          <a:p>
            <a:r>
              <a:rPr lang="en-US" b="1" dirty="0" smtClean="0"/>
              <a:t>Required: </a:t>
            </a:r>
            <a:r>
              <a:rPr lang="en-US" dirty="0" smtClean="0"/>
              <a:t>At least 3 Buffer Pages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IOs</a:t>
            </a:r>
            <a:r>
              <a:rPr lang="en-US" dirty="0" smtClean="0"/>
              <a:t>: 2(M+N)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(Simple)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910432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To </a:t>
            </a:r>
            <a:r>
              <a:rPr lang="en-US" dirty="0" smtClean="0"/>
              <a:t>find an element that is no larger than all elements in two lists, one only needs to compare minimum elements from each list.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If:</a:t>
                </a:r>
                <a:endParaRPr lang="en-US" sz="3000" b="0" i="1" dirty="0" smtClean="0">
                  <a:solidFill>
                    <a:prstClr val="black"/>
                  </a:solidFill>
                  <a:latin typeface="Cambria Math" charset="0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000" baseline="-25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≤…≤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000" baseline="-25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Then: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sz="30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3000" dirty="0">
                    <a:solidFill>
                      <a:prstClr val="black"/>
                    </a:solidFill>
                  </a:rPr>
                  <a:t>=1….N and </a:t>
                </a:r>
                <a:r>
                  <a:rPr lang="en-US" sz="3000" dirty="0" smtClean="0">
                    <a:solidFill>
                      <a:prstClr val="black"/>
                    </a:solidFill>
                  </a:rPr>
                  <a:t>j=1</a:t>
                </a:r>
                <a:r>
                  <a:rPr lang="en-US" sz="3000" dirty="0">
                    <a:solidFill>
                      <a:prstClr val="black"/>
                    </a:solidFill>
                  </a:rPr>
                  <a:t>….M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44928" y="2635940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42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2369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2252 -0.04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28344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62708 0.17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54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25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198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Concurrency as Interleaving 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426" y="1825624"/>
            <a:ext cx="4381435" cy="3806825"/>
          </a:xfrm>
        </p:spPr>
        <p:txBody>
          <a:bodyPr>
            <a:noAutofit/>
          </a:bodyPr>
          <a:lstStyle/>
          <a:p>
            <a:r>
              <a:rPr lang="en-US" dirty="0" smtClean="0"/>
              <a:t>For our purposes, having TXNs occur concurrently means </a:t>
            </a:r>
            <a:r>
              <a:rPr lang="en-US" b="1" dirty="0" smtClean="0"/>
              <a:t>interleaving their component actions (R/W)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26076" y="4239066"/>
            <a:ext cx="352772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call the particular order of interleaving </a:t>
            </a:r>
            <a:r>
              <a:rPr lang="en-US" sz="2800" smtClean="0">
                <a:latin typeface="+mj-lt"/>
              </a:rPr>
              <a:t>a </a:t>
            </a:r>
            <a:r>
              <a:rPr lang="en-US" sz="2800" b="1" u="sng" smtClean="0">
                <a:latin typeface="+mj-lt"/>
              </a:rPr>
              <a:t>schedule</a:t>
            </a:r>
            <a:endParaRPr lang="en-US" sz="2800" b="1" i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5464" y="3454313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5" y="2286922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25" y="2837070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endParaRPr lang="en-US" sz="2800" b="1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464" y="2375357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4289" y="2375357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4881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7278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9081" y="2860811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7906" y="2860811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8498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0895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95464" y="6098955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725" y="4931564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725" y="5481712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95464" y="5019999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9081" y="5019999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881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2070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725" y="4335330"/>
            <a:ext cx="279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04289" y="5505453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7906" y="5505453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13706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0895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825551" y="3657718"/>
            <a:ext cx="597159" cy="6996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3335" y="4705162"/>
            <a:ext cx="452823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is all the algorithm “sees”… Which file to load a page from next?</a:t>
            </a:r>
            <a:endParaRPr lang="en-US" sz="2800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99249" y="2543414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327001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We know that F</a:t>
                </a:r>
                <a:r>
                  <a:rPr lang="en-US" sz="2800" baseline="-25000" dirty="0" smtClean="0">
                    <a:latin typeface="+mj-lt"/>
                  </a:rPr>
                  <a:t>2</a:t>
                </a:r>
                <a:r>
                  <a:rPr lang="en-US" sz="2800" dirty="0" smtClean="0">
                    <a:latin typeface="+mj-lt"/>
                  </a:rPr>
                  <a:t> only contains values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22… so we should load from F</a:t>
                </a:r>
                <a:r>
                  <a:rPr lang="en-US" sz="2800" baseline="-25000" dirty="0" smtClean="0">
                    <a:latin typeface="+mj-lt"/>
                  </a:rPr>
                  <a:t>1</a:t>
                </a:r>
                <a:r>
                  <a:rPr lang="en-US" sz="2800" dirty="0" smtClean="0">
                    <a:latin typeface="+mj-lt"/>
                  </a:rPr>
                  <a:t>!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11158" y="3267352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2550179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33958 0.06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3" grpId="0" animBg="1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54088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976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4293" y="308822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1991" y="4938321"/>
            <a:ext cx="310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And so on…</a:t>
            </a:r>
            <a:endParaRPr lang="en-US" sz="4800"/>
          </a:p>
        </p:txBody>
      </p:sp>
      <p:sp>
        <p:nvSpPr>
          <p:cNvPr id="37" name="TextBox 36"/>
          <p:cNvSpPr txBox="1"/>
          <p:nvPr/>
        </p:nvSpPr>
        <p:spPr>
          <a:xfrm>
            <a:off x="8616270" y="5854636"/>
            <a:ext cx="29935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See IPython demo!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7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5364 0.0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210"/>
            <a:ext cx="8229600" cy="2336575"/>
          </a:xfrm>
        </p:spPr>
        <p:txBody>
          <a:bodyPr>
            <a:normAutofit/>
          </a:bodyPr>
          <a:lstStyle/>
          <a:p>
            <a:r>
              <a:rPr lang="en-US" dirty="0" smtClean="0"/>
              <a:t>We can merge lists of </a:t>
            </a:r>
            <a:r>
              <a:rPr lang="en-US" b="1" dirty="0" smtClean="0"/>
              <a:t>arbitrary </a:t>
            </a:r>
            <a:br>
              <a:rPr lang="en-US" b="1" dirty="0" smtClean="0"/>
            </a:br>
            <a:r>
              <a:rPr lang="en-US" b="1" dirty="0" smtClean="0"/>
              <a:t>length </a:t>
            </a:r>
            <a:r>
              <a:rPr lang="en-US" dirty="0" smtClean="0"/>
              <a:t>with </a:t>
            </a:r>
            <a:r>
              <a:rPr lang="en-US" i="1" dirty="0" smtClean="0"/>
              <a:t>only</a:t>
            </a:r>
            <a:r>
              <a:rPr lang="en-US" dirty="0" smtClean="0"/>
              <a:t> 3 buffer pages.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0081" y="2836995"/>
            <a:ext cx="7851838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+mj-lt"/>
              </a:rPr>
              <a:t>If l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ists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of size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M and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then</a:t>
            </a:r>
          </a:p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+mj-lt"/>
              </a:rPr>
              <a:t>Cost: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2(M+N) IOs</a:t>
            </a: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+mj-lt"/>
              </a:rPr>
              <a:t>Each page is read once, written once</a:t>
            </a:r>
            <a:endParaRPr lang="en-US" sz="4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164" y="5660803"/>
            <a:ext cx="10263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 smtClean="0">
                <a:solidFill>
                  <a:prstClr val="black"/>
                </a:solidFill>
              </a:rPr>
              <a:t>With B+1 buffer pages, can merge B lists. How?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79750"/>
            <a:ext cx="8229600" cy="1143000"/>
          </a:xfrm>
        </p:spPr>
        <p:txBody>
          <a:bodyPr/>
          <a:lstStyle/>
          <a:p>
            <a:r>
              <a:rPr lang="en-US" dirty="0" smtClean="0"/>
              <a:t>External (Merge) Sort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are Sort Algorithms Important?</a:t>
            </a:r>
            <a:endParaRPr lang="en-US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4495800"/>
          </a:xfrm>
          <a:noFill/>
          <a:ln/>
        </p:spPr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/>
              <a:t>requested </a:t>
            </a:r>
            <a:r>
              <a:rPr lang="en-US" sz="3200" dirty="0" smtClean="0"/>
              <a:t>from DB in </a:t>
            </a:r>
            <a:r>
              <a:rPr lang="en-US" sz="3200" dirty="0"/>
              <a:t>sorted order </a:t>
            </a:r>
            <a:r>
              <a:rPr lang="en-US" sz="3200" dirty="0" smtClean="0"/>
              <a:t>is </a:t>
            </a:r>
            <a:r>
              <a:rPr lang="en-US" sz="3200" b="1" dirty="0" smtClean="0"/>
              <a:t>extremely common</a:t>
            </a:r>
            <a:endParaRPr lang="en-US" sz="3200" dirty="0"/>
          </a:p>
          <a:p>
            <a:pPr lvl="1">
              <a:buSzPct val="75000"/>
            </a:pPr>
            <a:r>
              <a:rPr lang="en-US" sz="2800" dirty="0"/>
              <a:t>e.g., find students in increasing</a:t>
            </a:r>
            <a:r>
              <a:rPr lang="en-US" sz="2800" dirty="0" smtClean="0"/>
              <a:t> GPA</a:t>
            </a:r>
            <a:r>
              <a:rPr lang="en-US" sz="2800" i="1" dirty="0" smtClean="0"/>
              <a:t> </a:t>
            </a:r>
            <a:r>
              <a:rPr lang="en-US" sz="2800" dirty="0" smtClean="0"/>
              <a:t>order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 smtClean="0"/>
              <a:t>Why not just use quicksort in main memory??</a:t>
            </a:r>
          </a:p>
          <a:p>
            <a:pPr lvl="1"/>
            <a:r>
              <a:rPr lang="en-US" sz="2800" dirty="0" smtClean="0"/>
              <a:t>What about if we need to sort 1TB of data with 1GB of RAM…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40987" y="5525513"/>
            <a:ext cx="711002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+mj-lt"/>
              </a:rPr>
              <a:t>A classic problem in computer science!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3508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uiExpand="1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reasons to sort…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3731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Sorting useful for eliminating </a:t>
            </a:r>
            <a:r>
              <a:rPr lang="en-US" sz="3200" i="1" dirty="0" smtClean="0"/>
              <a:t>duplicate copies </a:t>
            </a:r>
            <a:r>
              <a:rPr lang="en-US" sz="3200" dirty="0" smtClean="0"/>
              <a:t>in a collection of records (Why?)</a:t>
            </a:r>
          </a:p>
          <a:p>
            <a:endParaRPr lang="en-US" sz="3200" dirty="0"/>
          </a:p>
          <a:p>
            <a:r>
              <a:rPr lang="en-US" sz="3200" dirty="0" smtClean="0"/>
              <a:t>Sorting </a:t>
            </a:r>
            <a:r>
              <a:rPr lang="en-US" sz="3200" dirty="0"/>
              <a:t>is first step in </a:t>
            </a:r>
            <a:r>
              <a:rPr lang="en-US" sz="3200" i="1" dirty="0"/>
              <a:t>bulk loading </a:t>
            </a:r>
            <a:r>
              <a:rPr lang="en-US" sz="3200" dirty="0"/>
              <a:t>B+ tree index.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i="1" dirty="0" smtClean="0"/>
          </a:p>
          <a:p>
            <a:r>
              <a:rPr lang="en-US" sz="3200" i="1" dirty="0" smtClean="0"/>
              <a:t>Sort-merge</a:t>
            </a:r>
            <a:r>
              <a:rPr lang="en-US" sz="3200" dirty="0" smtClean="0"/>
              <a:t> join algorithm involves sorting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21931" y="3416519"/>
            <a:ext cx="273640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Next lecture!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1931" y="5234682"/>
            <a:ext cx="273640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prstClr val="black"/>
                </a:solidFill>
                <a:latin typeface="+mj-lt"/>
              </a:rPr>
              <a:t>The lecture after next…</a:t>
            </a:r>
            <a:endParaRPr lang="en-US" sz="3200" i="1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Why Interleave TXNs?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0515601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Interleaving TXNs might lead to anomalous outcomes… why do it?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Several important reasons:</a:t>
            </a:r>
            <a:endParaRPr lang="en-US" sz="2800" dirty="0" smtClean="0"/>
          </a:p>
          <a:p>
            <a:pPr lvl="1"/>
            <a:r>
              <a:rPr lang="en-US" sz="2800" dirty="0" smtClean="0"/>
              <a:t>Individual TXNs might be </a:t>
            </a:r>
            <a:r>
              <a:rPr lang="en-US" sz="2800" i="1" dirty="0" smtClean="0"/>
              <a:t>slow</a:t>
            </a:r>
            <a:r>
              <a:rPr lang="en-US" sz="2800" dirty="0" smtClean="0"/>
              <a:t>- don’t want to block other users during!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Disk access may be </a:t>
            </a:r>
            <a:r>
              <a:rPr lang="en-US" sz="2800" i="1" dirty="0" smtClean="0"/>
              <a:t>slow-</a:t>
            </a:r>
            <a:r>
              <a:rPr lang="en-US" sz="2800" dirty="0" smtClean="0"/>
              <a:t> let some TXNs use CPUs while others accessing disk!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584" y="5884575"/>
            <a:ext cx="757483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All concern large differences in </a:t>
            </a:r>
            <a:r>
              <a:rPr lang="en-US" sz="3200" b="1" i="1" dirty="0" smtClean="0">
                <a:latin typeface="+mj-lt"/>
              </a:rPr>
              <a:t>performance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people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01" y="2391087"/>
            <a:ext cx="203200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1743" y="6126163"/>
            <a:ext cx="478426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Sort benchmark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bears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his 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9876" y="1417639"/>
            <a:ext cx="6365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  <a:hlinkClick r:id="rId3"/>
              </a:rPr>
              <a:t>http://sortbenchmark.org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79806"/>
            <a:ext cx="8229600" cy="1143000"/>
          </a:xfrm>
        </p:spPr>
        <p:txBody>
          <a:bodyPr/>
          <a:lstStyle/>
          <a:p>
            <a:r>
              <a:rPr lang="en-US" dirty="0" smtClean="0"/>
              <a:t>Simplified External Sorts.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2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sort big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chunks small enough to </a:t>
            </a:r>
            <a:r>
              <a:rPr lang="en-US" b="1" dirty="0" smtClean="0"/>
              <a:t>sort in memory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</a:t>
            </a:r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pairs of these resulting chunks…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Repeat</a:t>
            </a:r>
            <a:r>
              <a:rPr lang="en-US" dirty="0" smtClean="0"/>
              <a:t> until all merged (and sorted!)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8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12959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929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55,31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44,10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4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5.55112E-17 L 0.44245 0.0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44,10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8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30969" y="3386906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4256" y="33986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44,55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0634" y="338690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10,12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218460" y="5217877"/>
            <a:ext cx="10515600" cy="541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Split into chunks small enough to </a:t>
            </a:r>
            <a:r>
              <a:rPr lang="en-US" sz="3200" b="1" dirty="0" smtClean="0"/>
              <a:t>sort </a:t>
            </a:r>
            <a:r>
              <a:rPr lang="en-US" sz="3200" b="1" smtClean="0"/>
              <a:t>in memory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11219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42929 -0.06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44309 -0.065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1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45403 -0.07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14078" y="4502340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 similarly for F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12043" y="338801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26986" y="3399792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4877" y="3386906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18460" y="5217877"/>
            <a:ext cx="10515600" cy="54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smtClean="0"/>
              <a:t>Split into chunks small enough to </a:t>
            </a:r>
            <a:r>
              <a:rPr lang="en-US" sz="3200" b="1" smtClean="0"/>
              <a:t>sort in memory</a:t>
            </a:r>
            <a:endParaRPr lang="en-US" sz="32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57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42187 -0.0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1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43828 -0.039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-19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45338 -0.034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9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2317 0.0391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59" y="19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43789 0.0391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1" y="19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45299 0.0372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2600324" y="2086678"/>
            <a:ext cx="3457575" cy="2556877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2697350" y="3567917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Sort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2699249" y="2851021"/>
            <a:ext cx="3296832" cy="5250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799034" y="1691924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690688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187074" y="320589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6187073" y="365705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216639" y="296622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65536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218460" y="5214528"/>
            <a:ext cx="10515600" cy="541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2.  Now just run the </a:t>
            </a:r>
            <a:r>
              <a:rPr lang="en-US" sz="3200" b="1" dirty="0" smtClean="0"/>
              <a:t>external merge</a:t>
            </a:r>
            <a:r>
              <a:rPr lang="en-US" sz="3200" dirty="0" smtClean="0"/>
              <a:t> algorithm &amp; we’re done!</a:t>
            </a:r>
            <a:endParaRPr 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844928" y="2929564"/>
            <a:ext cx="3012421" cy="400110"/>
            <a:chOff x="2844928" y="2635940"/>
            <a:chExt cx="3012421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2" y="2635940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874072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655364"/>
            <a:ext cx="95413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65536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898" y="1734844"/>
            <a:ext cx="22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3 Buffer pages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+mj-lt"/>
              </a:rPr>
              <a:t>6-page file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4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IO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3 buffer pages, 6 page file: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</a:t>
            </a:r>
            <a:r>
              <a:rPr lang="en-US" b="1" u="sng" dirty="0" smtClean="0"/>
              <a:t>two 3-page files</a:t>
            </a:r>
            <a:r>
              <a:rPr lang="en-US" dirty="0" smtClean="0"/>
              <a:t> and </a:t>
            </a:r>
            <a:r>
              <a:rPr lang="en-US" b="1" dirty="0" smtClean="0"/>
              <a:t>sort in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1 R + 1 W for each file = 2*2 = 4 IO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2*(3 + 3) = 12 IO operations</a:t>
            </a:r>
          </a:p>
          <a:p>
            <a:pPr marL="0" indent="0">
              <a:buNone/>
            </a:pPr>
            <a:endParaRPr lang="en-US" b="1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Must Preserve Consistency &amp;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1732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DBMS has </a:t>
            </a:r>
            <a:r>
              <a:rPr lang="en-US" dirty="0"/>
              <a:t>freedom to </a:t>
            </a:r>
            <a:r>
              <a:rPr lang="en-US" dirty="0" smtClean="0"/>
              <a:t>interleave TXNs</a:t>
            </a:r>
          </a:p>
          <a:p>
            <a:endParaRPr lang="en-US" dirty="0"/>
          </a:p>
          <a:p>
            <a:r>
              <a:rPr lang="en-US" dirty="0" smtClean="0"/>
              <a:t>However, it must pick an interleaving or </a:t>
            </a:r>
            <a:r>
              <a:rPr lang="en-US" b="1" dirty="0" smtClean="0"/>
              <a:t>schedule</a:t>
            </a:r>
            <a:r>
              <a:rPr lang="en-US" dirty="0" smtClean="0"/>
              <a:t> such that isolation and consistency are maintained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Must be </a:t>
            </a:r>
            <a:r>
              <a:rPr lang="en-US" i="1" dirty="0" smtClean="0"/>
              <a:t>as if</a:t>
            </a:r>
            <a:r>
              <a:rPr lang="en-US" dirty="0" smtClean="0"/>
              <a:t> the TXNs had executed serially!</a:t>
            </a:r>
            <a:endParaRPr lang="en-US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8327" y="5547223"/>
            <a:ext cx="793534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DBMS must pick a schedule which maintains isolation &amp; consistency</a:t>
            </a:r>
            <a:endParaRPr lang="en-US" sz="2800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6935" y="2223025"/>
            <a:ext cx="258330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“With great power comes great responsibility”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2200" y="4069189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IO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b="1" i="1" dirty="0" smtClean="0"/>
              <a:t>B</a:t>
            </a:r>
            <a:r>
              <a:rPr lang="en-US" dirty="0" smtClean="0"/>
              <a:t> buffer pages, </a:t>
            </a:r>
            <a:r>
              <a:rPr lang="en-US" b="1" i="1" dirty="0" smtClean="0"/>
              <a:t>2*B</a:t>
            </a:r>
            <a:r>
              <a:rPr lang="en-US" dirty="0" smtClean="0"/>
              <a:t> page file: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Split into </a:t>
            </a:r>
            <a:r>
              <a:rPr lang="en-US" b="1" u="sng" dirty="0" smtClean="0"/>
              <a:t>two B-page files</a:t>
            </a:r>
            <a:r>
              <a:rPr lang="en-US" dirty="0" smtClean="0"/>
              <a:t> and </a:t>
            </a:r>
            <a:r>
              <a:rPr lang="en-US" b="1" dirty="0" smtClean="0"/>
              <a:t>sort in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1 R + 1 W for each file = 2*2 = 4 IO operations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Merge</a:t>
            </a:r>
            <a:r>
              <a:rPr lang="en-US" dirty="0" smtClean="0"/>
              <a:t> each pair of sorted chunks </a:t>
            </a:r>
            <a:r>
              <a:rPr lang="en-US" b="1" i="1" dirty="0" smtClean="0"/>
              <a:t>using the external merge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= 2*(B + B) = 4B IO operations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004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sort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990070" y="5788680"/>
            <a:ext cx="421185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1"/>
            <a:r>
              <a:rPr lang="en-US" sz="2800" b="1">
                <a:latin typeface="+mj-lt"/>
              </a:rPr>
              <a:t>= 4*(B+1) IO Operations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0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500657" y="2470975"/>
            <a:ext cx="2128680" cy="36994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0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18,43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42,46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48,33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791" y="2198748"/>
            <a:ext cx="498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Split into files small enough to sort in buffer… and sort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0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74100" y="3360218"/>
            <a:ext cx="26012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Now merge pairs of (sorted) files… </a:t>
            </a:r>
            <a:r>
              <a:rPr lang="en-US" sz="2800" b="1" dirty="0" smtClean="0"/>
              <a:t>the resulting files will be sorted!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7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7664" y="379065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And repeat…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9251940" y="1597070"/>
            <a:ext cx="258639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Assume we still only have </a:t>
            </a:r>
            <a:r>
              <a:rPr lang="en-US" sz="2400" i="1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 buffer pages </a:t>
            </a:r>
            <a:r>
              <a:rPr lang="en-US" sz="2400" i="1" dirty="0" smtClean="0">
                <a:latin typeface="+mj-lt"/>
              </a:rPr>
              <a:t>(Buffer not pictured)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1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External Merge Sort on Larger Files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436783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ounded Rectangle 32"/>
          <p:cNvSpPr/>
          <p:nvPr/>
        </p:nvSpPr>
        <p:spPr>
          <a:xfrm>
            <a:off x="499430" y="3042146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0657" y="257926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93923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718" y="2629977"/>
            <a:ext cx="1945043" cy="261610"/>
            <a:chOff x="2844928" y="2635940"/>
            <a:chExt cx="3012421" cy="405173"/>
          </a:xfrm>
        </p:grpSpPr>
        <p:sp>
          <p:nvSpPr>
            <p:cNvPr id="31" name="TextBox 3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62495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3702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17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9430" y="394100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0657" y="347811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94718" y="3528831"/>
            <a:ext cx="1945043" cy="261610"/>
            <a:chOff x="2844928" y="2635940"/>
            <a:chExt cx="3012421" cy="405173"/>
          </a:xfrm>
        </p:grpSpPr>
        <p:sp>
          <p:nvSpPr>
            <p:cNvPr id="43" name="TextBox 4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47,55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262496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23702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717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6157" y="4833984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7384" y="4371102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1445" y="4421815"/>
            <a:ext cx="1945043" cy="261610"/>
            <a:chOff x="2844928" y="2635940"/>
            <a:chExt cx="3012421" cy="405173"/>
          </a:xfrm>
        </p:grpSpPr>
        <p:sp>
          <p:nvSpPr>
            <p:cNvPr id="61" name="TextBox 6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39,42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46,55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259226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20429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1444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2884" y="5737430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94111" y="5274548"/>
            <a:ext cx="2128680" cy="3389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88172" y="5325261"/>
            <a:ext cx="1945043" cy="261610"/>
            <a:chOff x="2844928" y="2635940"/>
            <a:chExt cx="3012421" cy="405173"/>
          </a:xfrm>
        </p:grpSpPr>
        <p:sp>
          <p:nvSpPr>
            <p:cNvPr id="70" name="TextBox 6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33,40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5952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17156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8171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16,18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7267" y="6248819"/>
            <a:ext cx="26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 And repeat!</a:t>
            </a:r>
            <a:endParaRPr lang="en-US" sz="2800" b="1" dirty="0"/>
          </a:p>
        </p:txBody>
      </p:sp>
      <p:sp>
        <p:nvSpPr>
          <p:cNvPr id="46" name="Can 45"/>
          <p:cNvSpPr/>
          <p:nvPr/>
        </p:nvSpPr>
        <p:spPr>
          <a:xfrm>
            <a:off x="3375999" y="2063241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ounded Rectangle 50"/>
          <p:cNvSpPr/>
          <p:nvPr/>
        </p:nvSpPr>
        <p:spPr>
          <a:xfrm>
            <a:off x="3439873" y="2556756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3139" y="1770546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33934" y="2607469"/>
            <a:ext cx="1945043" cy="261610"/>
            <a:chOff x="2844928" y="2635940"/>
            <a:chExt cx="3012421" cy="405173"/>
          </a:xfrm>
        </p:grpSpPr>
        <p:sp>
          <p:nvSpPr>
            <p:cNvPr id="54" name="TextBox 5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01711" y="3076100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62918" y="3076100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33933" y="3076100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439873" y="3455609"/>
            <a:ext cx="2128680" cy="8198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533934" y="3506323"/>
            <a:ext cx="1945043" cy="261610"/>
            <a:chOff x="2844928" y="2635940"/>
            <a:chExt cx="3012421" cy="405173"/>
          </a:xfrm>
        </p:grpSpPr>
        <p:sp>
          <p:nvSpPr>
            <p:cNvPr id="82" name="TextBox 8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201712" y="397495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2918" y="397495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47,55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33933" y="397495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36600" y="4348594"/>
            <a:ext cx="2128680" cy="8243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530661" y="4399307"/>
            <a:ext cx="1945043" cy="261610"/>
            <a:chOff x="2844928" y="2635940"/>
            <a:chExt cx="3012421" cy="405173"/>
          </a:xfrm>
        </p:grpSpPr>
        <p:sp>
          <p:nvSpPr>
            <p:cNvPr id="91" name="TextBox 9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24,27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98442" y="486793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59645" y="486793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30660" y="486793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31,33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433327" y="5252040"/>
            <a:ext cx="2128680" cy="8012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3527388" y="5302753"/>
            <a:ext cx="1945043" cy="261610"/>
            <a:chOff x="2844928" y="2635940"/>
            <a:chExt cx="3012421" cy="405173"/>
          </a:xfrm>
        </p:grpSpPr>
        <p:sp>
          <p:nvSpPr>
            <p:cNvPr id="100" name="TextBox 99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195168" y="5771384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56372" y="5771384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27387" y="5771384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27,31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763311" y="3941001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an 87"/>
          <p:cNvSpPr/>
          <p:nvPr/>
        </p:nvSpPr>
        <p:spPr>
          <a:xfrm>
            <a:off x="6299374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ounded Rectangle 96"/>
          <p:cNvSpPr/>
          <p:nvPr/>
        </p:nvSpPr>
        <p:spPr>
          <a:xfrm>
            <a:off x="6363248" y="2579264"/>
            <a:ext cx="2128680" cy="17127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956514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457309" y="2629977"/>
            <a:ext cx="1945043" cy="261610"/>
            <a:chOff x="2844928" y="2635940"/>
            <a:chExt cx="3012421" cy="405173"/>
          </a:xfrm>
        </p:grpSpPr>
        <p:sp>
          <p:nvSpPr>
            <p:cNvPr id="108" name="TextBox 10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12,18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125086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22,23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86293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308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457309" y="3528831"/>
            <a:ext cx="1945043" cy="261610"/>
            <a:chOff x="2844928" y="2635940"/>
            <a:chExt cx="3012421" cy="405173"/>
          </a:xfrm>
        </p:grpSpPr>
        <p:sp>
          <p:nvSpPr>
            <p:cNvPr id="116" name="TextBox 11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38,41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25087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45,47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86293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57308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43,44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359975" y="4371101"/>
            <a:ext cx="2128680" cy="17853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6454036" y="4421815"/>
            <a:ext cx="1945043" cy="261610"/>
            <a:chOff x="2844928" y="2635940"/>
            <a:chExt cx="3012421" cy="405173"/>
          </a:xfrm>
        </p:grpSpPr>
        <p:sp>
          <p:nvSpPr>
            <p:cNvPr id="124" name="TextBox 123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16,18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121817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783020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54035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18,22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450763" y="5325261"/>
            <a:ext cx="1945043" cy="261610"/>
            <a:chOff x="2844928" y="2635940"/>
            <a:chExt cx="3012421" cy="405173"/>
          </a:xfrm>
        </p:grpSpPr>
        <p:sp>
          <p:nvSpPr>
            <p:cNvPr id="132" name="TextBox 131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33,39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118543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44,46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779747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450762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40,42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ight Arrow 137"/>
          <p:cNvSpPr/>
          <p:nvPr/>
        </p:nvSpPr>
        <p:spPr>
          <a:xfrm>
            <a:off x="5686686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an 113"/>
          <p:cNvSpPr/>
          <p:nvPr/>
        </p:nvSpPr>
        <p:spPr>
          <a:xfrm>
            <a:off x="9232726" y="2085749"/>
            <a:ext cx="2232468" cy="4162852"/>
          </a:xfrm>
          <a:prstGeom prst="can">
            <a:avLst>
              <a:gd name="adj" fmla="val 922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0" name="Rounded Rectangle 129"/>
          <p:cNvSpPr/>
          <p:nvPr/>
        </p:nvSpPr>
        <p:spPr>
          <a:xfrm>
            <a:off x="9296600" y="2579264"/>
            <a:ext cx="2128680" cy="35772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9889866" y="1793054"/>
            <a:ext cx="91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Disk</a:t>
            </a:r>
            <a:endParaRPr lang="en-US" sz="2400" dirty="0">
              <a:latin typeface="+mj-l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9390661" y="2629977"/>
            <a:ext cx="1945043" cy="261610"/>
            <a:chOff x="2844928" y="2635940"/>
            <a:chExt cx="3012421" cy="405173"/>
          </a:xfrm>
        </p:grpSpPr>
        <p:sp>
          <p:nvSpPr>
            <p:cNvPr id="141" name="TextBox 140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10,10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1,3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0058438" y="3098608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12,16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719645" y="3098608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18,18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9390660" y="3098608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12,12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9390661" y="3528831"/>
            <a:ext cx="1945043" cy="261610"/>
            <a:chOff x="2844928" y="2635940"/>
            <a:chExt cx="3012421" cy="405173"/>
          </a:xfrm>
        </p:grpSpPr>
        <p:sp>
          <p:nvSpPr>
            <p:cNvPr id="148" name="TextBox 147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20,22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22,23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18,18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10058439" y="399746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24,24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0719645" y="399746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27,27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390660" y="399746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387388" y="4421815"/>
            <a:ext cx="1945043" cy="261610"/>
            <a:chOff x="2844928" y="2635940"/>
            <a:chExt cx="3012421" cy="405173"/>
          </a:xfrm>
        </p:grpSpPr>
        <p:sp>
          <p:nvSpPr>
            <p:cNvPr id="156" name="TextBox 155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31,33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27,31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0055169" y="4890446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33,38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716372" y="4890446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39,40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387387" y="4890446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33,33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9384115" y="5325261"/>
            <a:ext cx="1945043" cy="261610"/>
            <a:chOff x="2844928" y="2635940"/>
            <a:chExt cx="3012421" cy="405173"/>
          </a:xfrm>
        </p:grpSpPr>
        <p:sp>
          <p:nvSpPr>
            <p:cNvPr id="163" name="TextBox 162"/>
            <p:cNvSpPr txBox="1"/>
            <p:nvPr/>
          </p:nvSpPr>
          <p:spPr>
            <a:xfrm>
              <a:off x="3874097" y="2635940"/>
              <a:ext cx="954082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43,44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903243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44,45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844928" y="2635940"/>
              <a:ext cx="954106" cy="4051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41,42</a:t>
              </a:r>
              <a:endParaRPr lang="en-US" sz="11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0051895" y="5793892"/>
            <a:ext cx="60946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48,55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713099" y="5793892"/>
            <a:ext cx="61605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55,55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9384114" y="5793892"/>
            <a:ext cx="616042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46,47</a:t>
            </a:r>
            <a:endParaRPr lang="en-US" sz="11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9" name="Right Arrow 168"/>
          <p:cNvSpPr/>
          <p:nvPr/>
        </p:nvSpPr>
        <p:spPr>
          <a:xfrm>
            <a:off x="8620038" y="3963509"/>
            <a:ext cx="516532" cy="45830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3-page Buffer Version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6965611" cy="39190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Assume for simplicity that </a:t>
            </a:r>
            <a:r>
              <a:rPr lang="en-US" dirty="0"/>
              <a:t>w</a:t>
            </a:r>
            <a:r>
              <a:rPr lang="en-US" dirty="0" smtClean="0"/>
              <a:t>e split an N-page file into N files and sort these; then: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merge </a:t>
            </a:r>
            <a:r>
              <a:rPr lang="en-US" b="1" dirty="0" smtClean="0"/>
              <a:t>N/2 pairs </a:t>
            </a:r>
            <a:r>
              <a:rPr lang="en-US" dirty="0" smtClean="0"/>
              <a:t>of length </a:t>
            </a:r>
            <a:r>
              <a:rPr lang="en-US" b="1" dirty="0" smtClean="0"/>
              <a:t>1 page</a:t>
            </a:r>
          </a:p>
          <a:p>
            <a:pPr lvl="1"/>
            <a:r>
              <a:rPr lang="en-US" dirty="0" smtClean="0"/>
              <a:t>Each one takes 2*(1+1) = </a:t>
            </a:r>
            <a:r>
              <a:rPr lang="en-US" b="1" dirty="0" smtClean="0"/>
              <a:t>4 IO</a:t>
            </a:r>
          </a:p>
          <a:p>
            <a:pPr lvl="1"/>
            <a:endParaRPr lang="en-US" dirty="0"/>
          </a:p>
          <a:p>
            <a:r>
              <a:rPr lang="en-US" dirty="0" smtClean="0"/>
              <a:t>Then we merge </a:t>
            </a:r>
            <a:r>
              <a:rPr lang="en-US" b="1" dirty="0" smtClean="0"/>
              <a:t>N/4 pairs </a:t>
            </a:r>
            <a:r>
              <a:rPr lang="en-US" dirty="0" smtClean="0"/>
              <a:t>of length </a:t>
            </a:r>
            <a:r>
              <a:rPr lang="en-US" b="1" dirty="0" smtClean="0"/>
              <a:t>2 pages</a:t>
            </a:r>
          </a:p>
          <a:p>
            <a:pPr lvl="1"/>
            <a:r>
              <a:rPr lang="en-US" dirty="0" smtClean="0"/>
              <a:t>Each one takes 2*(2+2) = </a:t>
            </a:r>
            <a:r>
              <a:rPr lang="en-US" b="1" dirty="0" smtClean="0"/>
              <a:t>8 IO</a:t>
            </a:r>
          </a:p>
          <a:p>
            <a:pPr lvl="1"/>
            <a:endParaRPr lang="en-US" dirty="0"/>
          </a:p>
          <a:p>
            <a:r>
              <a:rPr lang="en-US" dirty="0" smtClean="0"/>
              <a:t>… In general, each step will take </a:t>
            </a:r>
            <a:r>
              <a:rPr lang="en-US" b="1" i="1" dirty="0" smtClean="0"/>
              <a:t>2N</a:t>
            </a:r>
            <a:r>
              <a:rPr lang="en-US" dirty="0" smtClean="0"/>
              <a:t> IO!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381820" y="1825625"/>
            <a:ext cx="2046530" cy="2632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137686" y="1252260"/>
            <a:ext cx="25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Unsorted input file</a:t>
            </a:r>
            <a:endParaRPr lang="en-US" sz="2400">
              <a:latin typeface="+mj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381820" y="2223788"/>
            <a:ext cx="3390368" cy="1002709"/>
            <a:chOff x="8381820" y="2223788"/>
            <a:chExt cx="3390368" cy="1002709"/>
          </a:xfrm>
        </p:grpSpPr>
        <p:sp>
          <p:nvSpPr>
            <p:cNvPr id="11" name="Rounded Rectangle 10"/>
            <p:cNvSpPr/>
            <p:nvPr/>
          </p:nvSpPr>
          <p:spPr>
            <a:xfrm>
              <a:off x="8381820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26272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470724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015176" y="296327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9185881" y="2223788"/>
              <a:ext cx="397869" cy="51941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21763" y="2255118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81818" y="3200124"/>
            <a:ext cx="3390370" cy="711438"/>
            <a:chOff x="8381818" y="3200124"/>
            <a:chExt cx="3390370" cy="711438"/>
          </a:xfrm>
        </p:grpSpPr>
        <p:sp>
          <p:nvSpPr>
            <p:cNvPr id="17" name="Rounded Rectangle 16"/>
            <p:cNvSpPr/>
            <p:nvPr/>
          </p:nvSpPr>
          <p:spPr>
            <a:xfrm>
              <a:off x="8381818" y="364034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470722" y="364833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1" idx="2"/>
              <a:endCxn id="17" idx="0"/>
            </p:cNvCxnSpPr>
            <p:nvPr/>
          </p:nvCxnSpPr>
          <p:spPr>
            <a:xfrm>
              <a:off x="8588407" y="322649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2"/>
              <a:endCxn id="17" idx="0"/>
            </p:cNvCxnSpPr>
            <p:nvPr/>
          </p:nvCxnSpPr>
          <p:spPr>
            <a:xfrm flipH="1">
              <a:off x="8860632" y="322649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2"/>
              <a:endCxn id="18" idx="0"/>
            </p:cNvCxnSpPr>
            <p:nvPr/>
          </p:nvCxnSpPr>
          <p:spPr>
            <a:xfrm>
              <a:off x="9677311" y="322649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8" idx="0"/>
            </p:cNvCxnSpPr>
            <p:nvPr/>
          </p:nvCxnSpPr>
          <p:spPr>
            <a:xfrm flipH="1">
              <a:off x="9949536" y="322649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779672" y="320012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381819" y="3882084"/>
            <a:ext cx="3390369" cy="1332985"/>
            <a:chOff x="8381819" y="3882084"/>
            <a:chExt cx="3390369" cy="1332985"/>
          </a:xfrm>
        </p:grpSpPr>
        <p:sp>
          <p:nvSpPr>
            <p:cNvPr id="20" name="Rounded Rectangle 19"/>
            <p:cNvSpPr/>
            <p:nvPr/>
          </p:nvSpPr>
          <p:spPr>
            <a:xfrm>
              <a:off x="8381819" y="432226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7" idx="2"/>
              <a:endCxn id="20" idx="0"/>
            </p:cNvCxnSpPr>
            <p:nvPr/>
          </p:nvCxnSpPr>
          <p:spPr>
            <a:xfrm>
              <a:off x="8860632" y="390357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2"/>
              <a:endCxn id="20" idx="0"/>
            </p:cNvCxnSpPr>
            <p:nvPr/>
          </p:nvCxnSpPr>
          <p:spPr>
            <a:xfrm flipH="1">
              <a:off x="9405084" y="391156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79672" y="38820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9707" y="4753404"/>
              <a:ext cx="1102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Sorted!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241626" y="5991153"/>
                <a:ext cx="9708748" cy="5264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For N pages, there will be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 smtClean="0">
                    <a:latin typeface="+mj-lt"/>
                  </a:rPr>
                  <a:t>+1 steps </a:t>
                </a:r>
                <a:r>
                  <a:rPr lang="en-US" sz="2400" dirty="0" smtClean="0">
                    <a:latin typeface="+mj-lt"/>
                    <a:sym typeface="Wingdings"/>
                  </a:rPr>
                  <a:t> 2N*(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+</a:t>
                </a:r>
                <a:r>
                  <a:rPr lang="en-US" sz="2400" dirty="0" smtClean="0">
                    <a:latin typeface="+mj-lt"/>
                  </a:rPr>
                  <a:t>1) total IO cost!  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26" y="5991153"/>
                <a:ext cx="9708748" cy="5264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8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B+1 buffer pages to reduce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803996" cy="4477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Goal</a:t>
            </a:r>
            <a:r>
              <a:rPr lang="en-US" dirty="0" smtClean="0"/>
              <a:t>: Reduce </a:t>
            </a:r>
            <a:r>
              <a:rPr lang="en-US" i="1" dirty="0" smtClean="0"/>
              <a:t>the number </a:t>
            </a:r>
            <a:r>
              <a:rPr lang="en-US" dirty="0" smtClean="0"/>
              <a:t>of passes.</a:t>
            </a:r>
          </a:p>
          <a:p>
            <a:pPr lvl="1"/>
            <a:r>
              <a:rPr lang="en-US" dirty="0" smtClean="0"/>
              <a:t>Suppose we have B+1 buffer pages and a file with N pages.</a:t>
            </a:r>
          </a:p>
          <a:p>
            <a:pPr lvl="1"/>
            <a:r>
              <a:rPr lang="en-US" dirty="0" smtClean="0"/>
              <a:t>Each pass still takes 2N IOs.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Increase length of initial runs</a:t>
            </a:r>
            <a:r>
              <a:rPr lang="en-US" dirty="0" smtClean="0"/>
              <a:t>. Sort B at a time!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N of length 1 to N/(B+1) runs each of length B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dirty="0" smtClean="0"/>
              <a:t>Perform a B way merge.</a:t>
            </a:r>
          </a:p>
          <a:p>
            <a:pPr lvl="1"/>
            <a:r>
              <a:rPr lang="en-US" dirty="0" smtClean="0"/>
              <a:t>Given M runs each of length L, produce M/B runs of length LB.</a:t>
            </a:r>
            <a:endParaRPr lang="en-US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𝑁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 dirty="0">
                                  <a:latin typeface="Cambria Math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lang="en-US" sz="2400" b="0" i="1" dirty="0" smtClean="0"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154" y="2100706"/>
                <a:ext cx="257468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70147" y="1452068"/>
            <a:ext cx="116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IO Cost:</a:t>
            </a:r>
            <a:endParaRPr lang="en-US" sz="240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65413" y="2730860"/>
            <a:ext cx="3170170" cy="1734228"/>
            <a:chOff x="8765413" y="2730860"/>
            <a:chExt cx="3170170" cy="1734228"/>
          </a:xfrm>
        </p:grpSpPr>
        <p:sp>
          <p:nvSpPr>
            <p:cNvPr id="10" name="Down Arrow 9"/>
            <p:cNvSpPr/>
            <p:nvPr/>
          </p:nvSpPr>
          <p:spPr>
            <a:xfrm>
              <a:off x="10249660" y="2730860"/>
              <a:ext cx="201676" cy="70332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3671409"/>
                  <a:ext cx="3170170" cy="7936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8765413" y="4702313"/>
            <a:ext cx="3170170" cy="1350133"/>
            <a:chOff x="8765413" y="4702313"/>
            <a:chExt cx="3170170" cy="1350133"/>
          </a:xfrm>
        </p:grpSpPr>
        <p:sp>
          <p:nvSpPr>
            <p:cNvPr id="13" name="Down Arrow 12"/>
            <p:cNvSpPr/>
            <p:nvPr/>
          </p:nvSpPr>
          <p:spPr>
            <a:xfrm>
              <a:off x="10249660" y="4702313"/>
              <a:ext cx="201676" cy="3937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sz="2400" b="0" i="1" dirty="0" smtClean="0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413" y="5258767"/>
                  <a:ext cx="3170170" cy="79367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IO and buffer management.</a:t>
            </a:r>
          </a:p>
          <a:p>
            <a:pPr lvl="1"/>
            <a:r>
              <a:rPr lang="en-US" dirty="0" smtClean="0"/>
              <a:t>See notebook for more fun! (Learn about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introduced the IO cost model using </a:t>
            </a:r>
            <a:r>
              <a:rPr lang="en-US" b="1" dirty="0" smtClean="0"/>
              <a:t>sorting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Saw how to do merges with few IOs, </a:t>
            </a:r>
          </a:p>
          <a:p>
            <a:pPr lvl="1"/>
            <a:r>
              <a:rPr lang="en-US" dirty="0" smtClean="0"/>
              <a:t>Works better than main-memory sort algorithms. </a:t>
            </a:r>
          </a:p>
          <a:p>
            <a:pPr lvl="1"/>
            <a:endParaRPr lang="en-US" dirty="0"/>
          </a:p>
          <a:p>
            <a:r>
              <a:rPr lang="en-US" dirty="0" smtClean="0"/>
              <a:t>Described a few optimizations for sorting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3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17" y="5742027"/>
            <a:ext cx="111469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We want to develop ways of discerning “good” vs. “bad” schedules</a:t>
            </a:r>
            <a:endParaRPr lang="en-US" sz="32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678" y="3956907"/>
            <a:ext cx="11242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Why?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3" name="Rectangle 7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/>
              <a:t>Number of Passes of External Sort</a:t>
            </a:r>
          </a:p>
        </p:txBody>
      </p:sp>
      <p:graphicFrame>
        <p:nvGraphicFramePr>
          <p:cNvPr id="15365" name="Object 5">
            <a:hlinkClick r:id="" action="ppaction://ole?verb=0"/>
          </p:cNvPr>
          <p:cNvGraphicFramePr>
            <a:graphicFrameLocks/>
          </p:cNvGraphicFramePr>
          <p:nvPr>
            <p:extLst/>
          </p:nvPr>
        </p:nvGraphicFramePr>
        <p:xfrm>
          <a:off x="1881188" y="1524000"/>
          <a:ext cx="8640762" cy="449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Document" r:id="rId4" imgW="8640720" imgH="4493880" progId="Word.Document.8">
                  <p:embed/>
                </p:oleObj>
              </mc:Choice>
              <mc:Fallback>
                <p:oleObj name="Document" r:id="rId4" imgW="8640720" imgH="4493880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1524000"/>
                        <a:ext cx="8640762" cy="449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73159" y="5876512"/>
            <a:ext cx="6951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Engineer’s rule of thumb: </a:t>
            </a:r>
          </a:p>
          <a:p>
            <a:pPr algn="ctr"/>
            <a:r>
              <a:rPr lang="en-US" sz="3000" i="1" dirty="0"/>
              <a:t>You sort in 3 passes</a:t>
            </a:r>
          </a:p>
        </p:txBody>
      </p:sp>
    </p:spTree>
    <p:extLst>
      <p:ext uri="{BB962C8B-B14F-4D97-AF65-F5344CB8AC3E}">
        <p14:creationId xmlns:p14="http://schemas.microsoft.com/office/powerpoint/2010/main" val="2808621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longer initial runs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Suppose we have B+1 buffer pages.</a:t>
            </a:r>
          </a:p>
          <a:p>
            <a:pPr lvl="1"/>
            <a:r>
              <a:rPr lang="en-US" dirty="0" smtClean="0"/>
              <a:t>Produce longer runs by “merging” as we read.</a:t>
            </a:r>
          </a:p>
          <a:p>
            <a:pPr lvl="1"/>
            <a:r>
              <a:rPr lang="en-US" dirty="0" smtClean="0"/>
              <a:t>Read B buffer pages and merge them.</a:t>
            </a:r>
          </a:p>
          <a:p>
            <a:pPr lvl="1"/>
            <a:r>
              <a:rPr lang="en-US" b="1" dirty="0" smtClean="0"/>
              <a:t>Twist: when input page is empty, read in a new page.</a:t>
            </a:r>
          </a:p>
          <a:p>
            <a:pPr lvl="1"/>
            <a:r>
              <a:rPr lang="en-US" b="1" dirty="0" smtClean="0"/>
              <a:t>Issue</a:t>
            </a:r>
            <a:r>
              <a:rPr lang="en-US" dirty="0" smtClean="0"/>
              <a:t>: Some values on new page may be smaller than already output value.</a:t>
            </a:r>
          </a:p>
          <a:p>
            <a:pPr lvl="3"/>
            <a:r>
              <a:rPr lang="en-US" dirty="0" smtClean="0"/>
              <a:t>Can’t output, these values call them </a:t>
            </a:r>
            <a:r>
              <a:rPr lang="en-US" b="1" dirty="0" smtClean="0"/>
              <a:t>frozen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Try to consolidate frozen values in pages, to free up more pages.</a:t>
            </a:r>
          </a:p>
          <a:p>
            <a:pPr lvl="2"/>
            <a:r>
              <a:rPr lang="en-US" b="1" dirty="0" smtClean="0"/>
              <a:t>Alternatively</a:t>
            </a:r>
            <a:r>
              <a:rPr lang="en-US" dirty="0" smtClean="0"/>
              <a:t>: Just use a priority queue—called tournament sort!</a:t>
            </a:r>
          </a:p>
          <a:p>
            <a:pPr lvl="2"/>
            <a:endParaRPr lang="en-US" dirty="0"/>
          </a:p>
          <a:p>
            <a:r>
              <a:rPr lang="en-US" b="1" dirty="0" smtClean="0"/>
              <a:t>How long are the runs if input file is sorted in desired order?</a:t>
            </a:r>
          </a:p>
          <a:p>
            <a:pPr lvl="1"/>
            <a:r>
              <a:rPr lang="en-US" dirty="0" smtClean="0"/>
              <a:t>Nothing is frozen!</a:t>
            </a:r>
          </a:p>
          <a:p>
            <a:r>
              <a:rPr lang="en-US" b="1" dirty="0" smtClean="0"/>
              <a:t>How long are the runs if input file is sorted in reverse order?</a:t>
            </a:r>
          </a:p>
          <a:p>
            <a:pPr lvl="1"/>
            <a:r>
              <a:rPr lang="en-US" dirty="0" smtClean="0"/>
              <a:t>All new values are frozen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126164"/>
            <a:ext cx="10070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</a:t>
            </a:r>
            <a:r>
              <a:rPr lang="en-US" sz="3000" b="1" dirty="0" smtClean="0"/>
              <a:t>ngineers approximation</a:t>
            </a:r>
            <a:r>
              <a:rPr lang="en-US" sz="3000" dirty="0" smtClean="0"/>
              <a:t>: Runs will have ~ 2(B+1) length.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49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Which IOs are sequential in sorting?</a:t>
            </a:r>
          </a:p>
          <a:p>
            <a:pPr lvl="1"/>
            <a:r>
              <a:rPr lang="en-US" dirty="0" smtClean="0"/>
              <a:t>Initial runs, both reading and writing are sequential writes.</a:t>
            </a:r>
          </a:p>
          <a:p>
            <a:pPr lvl="1"/>
            <a:r>
              <a:rPr lang="en-US" b="1" dirty="0" smtClean="0"/>
              <a:t>Merge phase</a:t>
            </a:r>
            <a:r>
              <a:rPr lang="en-US" dirty="0" smtClean="0"/>
              <a:t>: writing is sequential, reading is </a:t>
            </a:r>
            <a:r>
              <a:rPr lang="en-US" b="1" dirty="0" smtClean="0"/>
              <a:t>not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Improve performance by using bigger buffers to “</a:t>
            </a:r>
            <a:r>
              <a:rPr lang="en-US" dirty="0" err="1" smtClean="0"/>
              <a:t>prefetch</a:t>
            </a:r>
            <a:r>
              <a:rPr lang="en-US" dirty="0" smtClean="0"/>
              <a:t>” or “double buffer” to hide reads in merge-phase.</a:t>
            </a:r>
          </a:p>
          <a:p>
            <a:pPr lvl="1"/>
            <a:r>
              <a:rPr lang="en-US" b="1" dirty="0" err="1" smtClean="0"/>
              <a:t>Prefetch</a:t>
            </a:r>
            <a:r>
              <a:rPr lang="en-US" dirty="0" smtClean="0"/>
              <a:t>: Hide latency</a:t>
            </a:r>
          </a:p>
          <a:p>
            <a:pPr lvl="1"/>
            <a:r>
              <a:rPr lang="en-US" b="1" dirty="0" smtClean="0"/>
              <a:t>Bigger Batch Sizes</a:t>
            </a:r>
            <a:r>
              <a:rPr lang="en-US" dirty="0" smtClean="0"/>
              <a:t>: Amortize expensive random reads and writes, but reduce available buffer pages.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1760" y="6126164"/>
            <a:ext cx="7388352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Surprisingly useful trick.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20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5139</Words>
  <Application>Microsoft Macintosh PowerPoint</Application>
  <PresentationFormat>Widescreen</PresentationFormat>
  <Paragraphs>1391</Paragraphs>
  <Slides>92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Calibri</vt:lpstr>
      <vt:lpstr>Calibri Light</vt:lpstr>
      <vt:lpstr>Cambria Math</vt:lpstr>
      <vt:lpstr>Courier</vt:lpstr>
      <vt:lpstr>Menlo</vt:lpstr>
      <vt:lpstr>Wingdings</vt:lpstr>
      <vt:lpstr>Arial</vt:lpstr>
      <vt:lpstr>Office Theme</vt:lpstr>
      <vt:lpstr>Document</vt:lpstr>
      <vt:lpstr>Lecture 12: The IO Model &amp; External Sorting</vt:lpstr>
      <vt:lpstr>Announcements</vt:lpstr>
      <vt:lpstr>Today’s Lecture</vt:lpstr>
      <vt:lpstr>1. Conflict Serializability &amp; Deadlock</vt:lpstr>
      <vt:lpstr>What you will learn about in this section</vt:lpstr>
      <vt:lpstr>Recall: Concurrency as Interleaving TXNs</vt:lpstr>
      <vt:lpstr>Recall: Why Interleave TXNs?</vt:lpstr>
      <vt:lpstr>Recall: Must Preserve Consistency &amp; Isolation</vt:lpstr>
      <vt:lpstr>Recall: “Good” vs. “bad” schedules</vt:lpstr>
      <vt:lpstr>Ways of Defining “Good” vs. “Bad” Schedules</vt:lpstr>
      <vt:lpstr>Conflicts</vt:lpstr>
      <vt:lpstr>Conflicts</vt:lpstr>
      <vt:lpstr>Conflict Serializability</vt:lpstr>
      <vt:lpstr>Recall: “Good” vs. “bad” schedules</vt:lpstr>
      <vt:lpstr>Note: Conflicts vs. Anomalies</vt:lpstr>
      <vt:lpstr>The Conflict Graph</vt:lpstr>
      <vt:lpstr>PowerPoint Presentation</vt:lpstr>
      <vt:lpstr>PowerPoint Presentation</vt:lpstr>
      <vt:lpstr>Let’s unpack this notion of acyclic conflict graphs…</vt:lpstr>
      <vt:lpstr>DAGs &amp; Topological Orderings</vt:lpstr>
      <vt:lpstr>DAGs &amp; Topological Orderings</vt:lpstr>
      <vt:lpstr>DAGs &amp; Topological Orderings</vt:lpstr>
      <vt:lpstr>Connection to conflict serializability</vt:lpstr>
      <vt:lpstr>Strict Two-Phase Locking</vt:lpstr>
      <vt:lpstr>Strict Two-phase Locking (Strict 2PL) Protocol:</vt:lpstr>
      <vt:lpstr>Picture of 2-Phase Locking (2PL)</vt:lpstr>
      <vt:lpstr>Strict 2PL</vt:lpstr>
      <vt:lpstr>Strict 2PL</vt:lpstr>
      <vt:lpstr>Deadlock Detection: Example</vt:lpstr>
      <vt:lpstr>Deadlock Detection: Example</vt:lpstr>
      <vt:lpstr>Deadlock Detection: Example</vt:lpstr>
      <vt:lpstr>Deadlock Detection: Example</vt:lpstr>
      <vt:lpstr>The problem? Deadlock!??!</vt:lpstr>
      <vt:lpstr>Deadlocks</vt:lpstr>
      <vt:lpstr>Deadlock Detection</vt:lpstr>
      <vt:lpstr>Summary</vt:lpstr>
      <vt:lpstr>PowerPoint Presentation</vt:lpstr>
      <vt:lpstr>2. The Buffer</vt:lpstr>
      <vt:lpstr>Transition to Mechanisms</vt:lpstr>
      <vt:lpstr>What you will learn about in this section</vt:lpstr>
      <vt:lpstr>High-level: Disk vs. Main Memory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 Simplified Filesystem Model</vt:lpstr>
      <vt:lpstr>2. External Merge &amp; Sort</vt:lpstr>
      <vt:lpstr>What you will learn about in this section</vt:lpstr>
      <vt:lpstr>External Merge</vt:lpstr>
      <vt:lpstr>Challenge: Merging Big Files with Small Memory</vt:lpstr>
      <vt:lpstr>External Merge Algorithm</vt:lpstr>
      <vt:lpstr>Key (Simple) Idea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We can merge lists of arbitrary  length with only 3 buffer pages.</vt:lpstr>
      <vt:lpstr>External (Merge) Sort</vt:lpstr>
      <vt:lpstr>Why are Sort Algorithms Important?</vt:lpstr>
      <vt:lpstr>More reasons to sort…</vt:lpstr>
      <vt:lpstr>Do people care?</vt:lpstr>
      <vt:lpstr>Simplified External Sorts.</vt:lpstr>
      <vt:lpstr>So how do we sort big files?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External Merge Sort Algorithm</vt:lpstr>
      <vt:lpstr>Calculating IO Cost</vt:lpstr>
      <vt:lpstr>Calculating IO Cost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Running External Merge Sort on Larger Files</vt:lpstr>
      <vt:lpstr>Simplified 3-page Buffer Version</vt:lpstr>
      <vt:lpstr>Using B+1 buffer pages to reduce passes</vt:lpstr>
      <vt:lpstr>Summary</vt:lpstr>
      <vt:lpstr>Number of Passes of External Sort</vt:lpstr>
      <vt:lpstr>Even longer initial runs</vt:lpstr>
      <vt:lpstr>Double Buffering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101</cp:revision>
  <dcterms:created xsi:type="dcterms:W3CDTF">2015-10-28T04:19:25Z</dcterms:created>
  <dcterms:modified xsi:type="dcterms:W3CDTF">2015-10-30T05:27:22Z</dcterms:modified>
</cp:coreProperties>
</file>